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ke László" initials="BL" lastIdx="0" clrIdx="0">
    <p:extLst>
      <p:ext uri="{19B8F6BF-5375-455C-9EA6-DF929625EA0E}">
        <p15:presenceInfo xmlns:p15="http://schemas.microsoft.com/office/powerpoint/2012/main" xmlns="" userId="279e16de8968ae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687" autoAdjust="0"/>
  </p:normalViewPr>
  <p:slideViewPr>
    <p:cSldViewPr snapToGrid="0">
      <p:cViewPr varScale="1">
        <p:scale>
          <a:sx n="64" d="100"/>
          <a:sy n="64" d="100"/>
        </p:scale>
        <p:origin x="-9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479CA-9883-4BD7-8EDB-9B96D12DB902}" type="datetimeFigureOut">
              <a:rPr lang="hu-HU" smtClean="0"/>
              <a:pPr/>
              <a:t>2018.03.27.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9EE0B-7EE5-4FD8-8605-FC50316DBA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3533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Már a római korban is elhelyezkedése miatt alakult</a:t>
            </a:r>
            <a:r>
              <a:rPr lang="hu-HU" baseline="0" dirty="0" smtClean="0"/>
              <a:t> ki település itt.</a:t>
            </a:r>
          </a:p>
          <a:p>
            <a:r>
              <a:rPr lang="hu-HU" baseline="0" dirty="0" smtClean="0"/>
              <a:t>Logisztikai feladatokat látott el </a:t>
            </a:r>
            <a:r>
              <a:rPr lang="hu-HU" baseline="0" dirty="0" err="1" smtClean="0"/>
              <a:t>Quirinum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9EE0B-7EE5-4FD8-8605-FC50316DBAE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333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középkor után földművesekkel</a:t>
            </a:r>
            <a:r>
              <a:rPr lang="hu-HU" baseline="0" dirty="0" smtClean="0"/>
              <a:t> telepítették be a falut. (reformátusok, sváb katolikusok)</a:t>
            </a:r>
          </a:p>
          <a:p>
            <a:r>
              <a:rPr lang="hu-HU" baseline="0" dirty="0" smtClean="0"/>
              <a:t>A XX. Sz. elején ugrik meg a település lakosainak száma, megszűnik a tiszta német jelleg. (Térkép az elhelyezkedésről)</a:t>
            </a:r>
          </a:p>
          <a:p>
            <a:r>
              <a:rPr lang="hu-HU" baseline="0" dirty="0" smtClean="0"/>
              <a:t>A II. világháború után </a:t>
            </a:r>
            <a:r>
              <a:rPr lang="hu-HU" baseline="0" dirty="0" err="1" smtClean="0"/>
              <a:t>államigazdaság</a:t>
            </a:r>
            <a:r>
              <a:rPr lang="hu-HU" baseline="0" dirty="0" smtClean="0"/>
              <a:t>, majd mezőgazdasági kombinát. 80-as évek végére 2 200 munkahely van a kombinátban.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9EE0B-7EE5-4FD8-8605-FC50316DBAE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60867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rendszerváltás után a kombinátot a privatizáció következtében felszámolják.</a:t>
            </a:r>
          </a:p>
          <a:p>
            <a:r>
              <a:rPr lang="hu-HU" dirty="0" smtClean="0"/>
              <a:t>400 új vállalkozás jön létre a 90-es évek végére.</a:t>
            </a:r>
          </a:p>
          <a:p>
            <a:r>
              <a:rPr lang="hu-HU" dirty="0" smtClean="0"/>
              <a:t>1997-től megállapodás Tatabányával az Ipari</a:t>
            </a:r>
            <a:r>
              <a:rPr lang="hu-HU" baseline="0" dirty="0" smtClean="0"/>
              <a:t> Parkról.</a:t>
            </a:r>
          </a:p>
          <a:p>
            <a:r>
              <a:rPr lang="hu-HU" baseline="0" dirty="0" smtClean="0"/>
              <a:t>Mára 11 cég van az ipari park környei felében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9EE0B-7EE5-4FD8-8605-FC50316DBAE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8542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társadalom legkisebb egysége a család.</a:t>
            </a:r>
          </a:p>
          <a:p>
            <a:r>
              <a:rPr lang="hu-HU" dirty="0" smtClean="0"/>
              <a:t>A falvakban a családok meghatározó ereje hangsúlyos.</a:t>
            </a:r>
          </a:p>
          <a:p>
            <a:r>
              <a:rPr lang="hu-HU" baseline="0" dirty="0" smtClean="0"/>
              <a:t>A kisebb közösségek, települések sokkal összetartóbbak, sokkal jobban tudnak „egy közösségként” működni.</a:t>
            </a:r>
          </a:p>
          <a:p>
            <a:r>
              <a:rPr lang="hu-HU" baseline="0" dirty="0" smtClean="0"/>
              <a:t>Az itt élőkön, a hagyományaikon, aktuális programjaikon keresztül alakul ki egy település arculata, az a kép, melyet az idelátogató magával vihet.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9EE0B-7EE5-4FD8-8605-FC50316DBAE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2240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helyi civil szervezetek nélkül elképzelhetetlen</a:t>
            </a:r>
            <a:r>
              <a:rPr lang="hu-HU" baseline="0" dirty="0" smtClean="0"/>
              <a:t> a település működőképessége.</a:t>
            </a:r>
          </a:p>
          <a:p>
            <a:r>
              <a:rPr lang="hu-HU" baseline="0" dirty="0" smtClean="0"/>
              <a:t>Nagyon sok dolgot pótolni tudnak, melyet a település sem a saját erőforrásaiból, sem a központi finanszírozásból nem tud ellátni, vagy megvalósítani.</a:t>
            </a:r>
          </a:p>
          <a:p>
            <a:r>
              <a:rPr lang="hu-HU" baseline="0" dirty="0" smtClean="0"/>
              <a:t>Ettől még jobban sajátjuknak érzik az emberek a települést.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9EE0B-7EE5-4FD8-8605-FC50316DBAE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89599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kistelepülésen élőknek</a:t>
            </a:r>
            <a:r>
              <a:rPr lang="hu-HU" baseline="0" dirty="0" smtClean="0"/>
              <a:t> is joga, hogy helyben intézzék az ügyeiket.</a:t>
            </a:r>
          </a:p>
          <a:p>
            <a:r>
              <a:rPr lang="hu-HU" baseline="0" dirty="0" smtClean="0"/>
              <a:t>A járási ügysegéd nem tudta ezt 100%-ban átvenni.</a:t>
            </a:r>
          </a:p>
          <a:p>
            <a:r>
              <a:rPr lang="hu-HU" dirty="0" smtClean="0"/>
              <a:t>Miért? Nincs meg</a:t>
            </a:r>
            <a:r>
              <a:rPr lang="hu-HU" baseline="0" dirty="0" smtClean="0"/>
              <a:t> a közvetlen hely és emberismerete, és ideje sincs ezt a feladatot ellátni.</a:t>
            </a:r>
          </a:p>
          <a:p>
            <a:r>
              <a:rPr lang="hu-HU" baseline="0" dirty="0" smtClean="0"/>
              <a:t>A falusi hivatalokban nincs biztonsági őr és sorszám, és itt nem az igazgatási előadóhoz jönnek, hanem az Évikéhez.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9EE0B-7EE5-4FD8-8605-FC50316DBAE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70791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Olyan emberek hozhatnak önálló</a:t>
            </a:r>
            <a:r>
              <a:rPr lang="hu-HU" baseline="0" dirty="0" smtClean="0"/>
              <a:t> döntéseket, akik együtt élnek a településekkel.</a:t>
            </a:r>
          </a:p>
          <a:p>
            <a:r>
              <a:rPr lang="hu-HU" baseline="0" dirty="0" smtClean="0"/>
              <a:t>Napi szinten számon kérhetőek, elérhetőek.</a:t>
            </a:r>
          </a:p>
          <a:p>
            <a:r>
              <a:rPr lang="hu-HU" baseline="0" dirty="0" smtClean="0"/>
              <a:t>Ez a szoros és közvetlen társadalmi kontroll a biztosíték arra, hogy a település vezetésével megbízottak valóban a település érdekét képviseljék.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9EE0B-7EE5-4FD8-8605-FC50316DBAE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9194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12B6-BECC-49C7-AB0D-EC7262D0B7ED}" type="datetimeFigureOut">
              <a:rPr lang="hu-HU" smtClean="0"/>
              <a:pPr/>
              <a:t>2018.03.27.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E86E-72B1-44B1-A408-7C65EBAAC9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0378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12B6-BECC-49C7-AB0D-EC7262D0B7ED}" type="datetimeFigureOut">
              <a:rPr lang="hu-HU" smtClean="0"/>
              <a:pPr/>
              <a:t>2018.03.27.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E86E-72B1-44B1-A408-7C65EBAAC9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2370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12B6-BECC-49C7-AB0D-EC7262D0B7ED}" type="datetimeFigureOut">
              <a:rPr lang="hu-HU" smtClean="0"/>
              <a:pPr/>
              <a:t>2018.03.27.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E86E-72B1-44B1-A408-7C65EBAAC9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6136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12B6-BECC-49C7-AB0D-EC7262D0B7ED}" type="datetimeFigureOut">
              <a:rPr lang="hu-HU" smtClean="0"/>
              <a:pPr/>
              <a:t>2018.03.27.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E86E-72B1-44B1-A408-7C65EBAAC9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3917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12B6-BECC-49C7-AB0D-EC7262D0B7ED}" type="datetimeFigureOut">
              <a:rPr lang="hu-HU" smtClean="0"/>
              <a:pPr/>
              <a:t>2018.03.27.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E86E-72B1-44B1-A408-7C65EBAAC9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3001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12B6-BECC-49C7-AB0D-EC7262D0B7ED}" type="datetimeFigureOut">
              <a:rPr lang="hu-HU" smtClean="0"/>
              <a:pPr/>
              <a:t>2018.03.27.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E86E-72B1-44B1-A408-7C65EBAAC9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9041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12B6-BECC-49C7-AB0D-EC7262D0B7ED}" type="datetimeFigureOut">
              <a:rPr lang="hu-HU" smtClean="0"/>
              <a:pPr/>
              <a:t>2018.03.27.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E86E-72B1-44B1-A408-7C65EBAAC9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539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12B6-BECC-49C7-AB0D-EC7262D0B7ED}" type="datetimeFigureOut">
              <a:rPr lang="hu-HU" smtClean="0"/>
              <a:pPr/>
              <a:t>2018.03.27.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E86E-72B1-44B1-A408-7C65EBAAC9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1603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12B6-BECC-49C7-AB0D-EC7262D0B7ED}" type="datetimeFigureOut">
              <a:rPr lang="hu-HU" smtClean="0"/>
              <a:pPr/>
              <a:t>2018.03.27.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E86E-72B1-44B1-A408-7C65EBAAC9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9433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12B6-BECC-49C7-AB0D-EC7262D0B7ED}" type="datetimeFigureOut">
              <a:rPr lang="hu-HU" smtClean="0"/>
              <a:pPr/>
              <a:t>2018.03.27.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E86E-72B1-44B1-A408-7C65EBAAC9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171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12B6-BECC-49C7-AB0D-EC7262D0B7ED}" type="datetimeFigureOut">
              <a:rPr lang="hu-HU" smtClean="0"/>
              <a:pPr/>
              <a:t>2018.03.27.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E86E-72B1-44B1-A408-7C65EBAAC9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0648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512B6-BECC-49C7-AB0D-EC7262D0B7ED}" type="datetimeFigureOut">
              <a:rPr lang="hu-HU" smtClean="0"/>
              <a:pPr/>
              <a:t>2018.03.27.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E86E-72B1-44B1-A408-7C65EBAAC9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7100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Társadalmi integráció kistelepüléseken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277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Környe rövid bemutatása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mai település helyén a római korban város volt. </a:t>
            </a:r>
            <a:r>
              <a:rPr lang="hu-HU" dirty="0" err="1" smtClean="0"/>
              <a:t>Quirinum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382" y="2385632"/>
            <a:ext cx="4776318" cy="408620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4518" y="2726752"/>
            <a:ext cx="5781675" cy="3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84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Környe rövid bemutatása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falu fejlődésének egyik legfontosabb katalizátora az elhelyezkedése volt.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5343" y="2481262"/>
            <a:ext cx="7220657" cy="427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76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Környe rövid bemutatása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Jelenlegi fejlődését is az elhelyezkedésének </a:t>
            </a:r>
            <a:r>
              <a:rPr lang="hu-HU" dirty="0" smtClean="0"/>
              <a:t>köszönheti.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1578" y="2413261"/>
            <a:ext cx="3894056" cy="196223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7119" y="2352717"/>
            <a:ext cx="3124988" cy="20833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1578" y="4595927"/>
            <a:ext cx="3677239" cy="206641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8669" y="4595926"/>
            <a:ext cx="4803302" cy="20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Települések, mint társadalmi egységek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2019591"/>
            <a:ext cx="4819650" cy="321439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7754" y="2019591"/>
            <a:ext cx="4840502" cy="321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15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7725" y="155576"/>
            <a:ext cx="10515600" cy="65405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Civil szervezetek a települések életében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475" y="931862"/>
            <a:ext cx="4208722" cy="2805113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3526" y="3986212"/>
            <a:ext cx="3448050" cy="258603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53877" y="3986212"/>
            <a:ext cx="3933824" cy="262360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428" y="931862"/>
            <a:ext cx="4208722" cy="28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6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Önkormányzatok, polgármesteri hivatalok feladatai a falvakban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Helyi ügyek helyben intézése</a:t>
            </a:r>
          </a:p>
          <a:p>
            <a:r>
              <a:rPr lang="hu-HU" dirty="0" smtClean="0"/>
              <a:t>Közvetlen kapcsolat a helyi lakosokkal</a:t>
            </a:r>
          </a:p>
          <a:p>
            <a:r>
              <a:rPr lang="hu-HU" dirty="0" smtClean="0"/>
              <a:t>Általános ügyintézési segítségnyújtás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5150" y="2986354"/>
            <a:ext cx="4694754" cy="308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72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Fejlődés lehetősége a kistelepüléseken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Helyismeret függvényében a lehetőségek, </a:t>
            </a:r>
            <a:r>
              <a:rPr lang="hu-HU" dirty="0" smtClean="0"/>
              <a:t>igények </a:t>
            </a:r>
            <a:r>
              <a:rPr lang="hu-HU" dirty="0" smtClean="0"/>
              <a:t>felmérése</a:t>
            </a:r>
          </a:p>
          <a:p>
            <a:r>
              <a:rPr lang="hu-HU" dirty="0" smtClean="0"/>
              <a:t>Felelős döntés egyetértésben a településsel (önállóan az önkormányzat nem képes meghozni a stratégiai döntéseket)</a:t>
            </a:r>
          </a:p>
          <a:p>
            <a:r>
              <a:rPr lang="hu-HU" dirty="0" smtClean="0"/>
              <a:t>Az önálló döntések képessége garantálja a kistelepülések sokszínűségét, ezzel az ország gazdagságát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4244" y="4504412"/>
            <a:ext cx="2409983" cy="180748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2222" y="4499764"/>
            <a:ext cx="2416180" cy="181213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2607" y="4499763"/>
            <a:ext cx="1812135" cy="181213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499764"/>
            <a:ext cx="2412607" cy="181213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74227" y="4504413"/>
            <a:ext cx="3217773" cy="180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4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232</TotalTime>
  <Words>435</Words>
  <Application>Microsoft Office PowerPoint</Application>
  <PresentationFormat>Egyéni</PresentationFormat>
  <Paragraphs>47</Paragraphs>
  <Slides>8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Társadalmi integráció kistelepüléseken</vt:lpstr>
      <vt:lpstr>Környe rövid bemutatása</vt:lpstr>
      <vt:lpstr>Környe rövid bemutatása</vt:lpstr>
      <vt:lpstr>Környe rövid bemutatása</vt:lpstr>
      <vt:lpstr>Települések, mint társadalmi egységek</vt:lpstr>
      <vt:lpstr>Civil szervezetek a települések életében</vt:lpstr>
      <vt:lpstr>Önkormányzatok, polgármesteri hivatalok feladatai a falvakban</vt:lpstr>
      <vt:lpstr>Fejlődés lehetősége a kistelepüléseken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Társadalmi integráció kistelepüléseken</dc:title>
  <dc:creator>Beke László</dc:creator>
  <cp:lastModifiedBy>User</cp:lastModifiedBy>
  <cp:revision>20</cp:revision>
  <dcterms:created xsi:type="dcterms:W3CDTF">2018-03-26T06:46:31Z</dcterms:created>
  <dcterms:modified xsi:type="dcterms:W3CDTF">2018-03-27T07:19:02Z</dcterms:modified>
</cp:coreProperties>
</file>