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30"/>
  </p:notesMasterIdLst>
  <p:sldIdLst>
    <p:sldId id="256" r:id="rId5"/>
    <p:sldId id="408" r:id="rId6"/>
    <p:sldId id="409" r:id="rId7"/>
    <p:sldId id="411" r:id="rId8"/>
    <p:sldId id="412" r:id="rId9"/>
    <p:sldId id="414" r:id="rId10"/>
    <p:sldId id="416" r:id="rId11"/>
    <p:sldId id="440" r:id="rId12"/>
    <p:sldId id="441" r:id="rId13"/>
    <p:sldId id="417" r:id="rId14"/>
    <p:sldId id="420" r:id="rId15"/>
    <p:sldId id="433" r:id="rId16"/>
    <p:sldId id="435" r:id="rId17"/>
    <p:sldId id="422" r:id="rId18"/>
    <p:sldId id="436" r:id="rId19"/>
    <p:sldId id="437" r:id="rId20"/>
    <p:sldId id="439" r:id="rId21"/>
    <p:sldId id="424" r:id="rId22"/>
    <p:sldId id="442" r:id="rId23"/>
    <p:sldId id="443" r:id="rId24"/>
    <p:sldId id="407" r:id="rId25"/>
    <p:sldId id="405" r:id="rId26"/>
    <p:sldId id="374" r:id="rId27"/>
    <p:sldId id="375" r:id="rId28"/>
    <p:sldId id="321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rgáné Kovács Gabriella" initials="VK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2057" autoAdjust="0"/>
  </p:normalViewPr>
  <p:slideViewPr>
    <p:cSldViewPr snapToObjects="1">
      <p:cViewPr>
        <p:scale>
          <a:sx n="100" d="100"/>
          <a:sy n="100" d="100"/>
        </p:scale>
        <p:origin x="-19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A55DD-6BEB-4D3C-A8FE-C461AC1E7A26}" type="doc">
      <dgm:prSet loTypeId="urn:microsoft.com/office/officeart/2005/8/layout/vList6" loCatId="process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hu-HU"/>
        </a:p>
      </dgm:t>
    </dgm:pt>
    <dgm:pt modelId="{446806BB-FF14-41D2-825F-EF643DB6AF61}">
      <dgm:prSet phldrT="[Szöveg]"/>
      <dgm:spPr/>
      <dgm:t>
        <a:bodyPr/>
        <a:lstStyle/>
        <a:p>
          <a:r>
            <a:rPr lang="hu-HU" dirty="0" smtClean="0"/>
            <a:t>Keretrendszer</a:t>
          </a:r>
        </a:p>
      </dgm:t>
    </dgm:pt>
    <dgm:pt modelId="{D39835A7-2666-45AA-8B47-56F4DC8CDF0A}" type="parTrans" cxnId="{EC354A98-EADF-4845-BF7C-FD9B0DD1688F}">
      <dgm:prSet/>
      <dgm:spPr/>
      <dgm:t>
        <a:bodyPr/>
        <a:lstStyle/>
        <a:p>
          <a:endParaRPr lang="hu-HU"/>
        </a:p>
      </dgm:t>
    </dgm:pt>
    <dgm:pt modelId="{F45C5EAA-28E0-4AD1-BAD0-7E136E346AD9}" type="sibTrans" cxnId="{EC354A98-EADF-4845-BF7C-FD9B0DD1688F}">
      <dgm:prSet/>
      <dgm:spPr/>
      <dgm:t>
        <a:bodyPr/>
        <a:lstStyle/>
        <a:p>
          <a:endParaRPr lang="hu-HU"/>
        </a:p>
      </dgm:t>
    </dgm:pt>
    <dgm:pt modelId="{A91850C6-B384-42B6-9377-0CAB5FC75AFB}">
      <dgm:prSet phldrT="[Szöveg]" custT="1"/>
      <dgm:spPr/>
      <dgm:t>
        <a:bodyPr anchor="ctr"/>
        <a:lstStyle/>
        <a:p>
          <a:pPr algn="just"/>
          <a:r>
            <a:rPr lang="hu-HU" sz="1400" b="1" dirty="0" smtClean="0"/>
            <a:t>A szakrendszerek számára egységes felületet és hozzáférést, az egységes felhasználó-, és jogosultságkezelést, valamint a rendszerszintű menedzsment (üzleti) funkciók elérését biztosítja.</a:t>
          </a:r>
          <a:endParaRPr lang="hu-HU" sz="1400" b="1" dirty="0"/>
        </a:p>
      </dgm:t>
    </dgm:pt>
    <dgm:pt modelId="{28F664DE-8C49-4277-B259-A73B4A13A8CB}" type="parTrans" cxnId="{79883C43-1B94-41E6-8591-6815D2D03EF5}">
      <dgm:prSet/>
      <dgm:spPr/>
      <dgm:t>
        <a:bodyPr/>
        <a:lstStyle/>
        <a:p>
          <a:endParaRPr lang="hu-HU"/>
        </a:p>
      </dgm:t>
    </dgm:pt>
    <dgm:pt modelId="{B048F0B7-0F83-4029-8A2C-5C6E26BFC922}" type="sibTrans" cxnId="{79883C43-1B94-41E6-8591-6815D2D03EF5}">
      <dgm:prSet/>
      <dgm:spPr/>
      <dgm:t>
        <a:bodyPr/>
        <a:lstStyle/>
        <a:p>
          <a:endParaRPr lang="hu-HU"/>
        </a:p>
      </dgm:t>
    </dgm:pt>
    <dgm:pt modelId="{36F03EF2-82FE-4996-BB20-F0DEDB9ABCA2}">
      <dgm:prSet phldrT="[Szöveg]"/>
      <dgm:spPr/>
      <dgm:t>
        <a:bodyPr/>
        <a:lstStyle/>
        <a:p>
          <a:r>
            <a:rPr lang="hu-HU" dirty="0" smtClean="0"/>
            <a:t>Támogató rendszerek</a:t>
          </a:r>
          <a:endParaRPr lang="hu-HU" dirty="0"/>
        </a:p>
      </dgm:t>
    </dgm:pt>
    <dgm:pt modelId="{1ED8D648-F74A-4D46-A61E-2345B2CA1B81}" type="parTrans" cxnId="{9F012C38-AA1D-4703-AD2C-10519B1881C6}">
      <dgm:prSet/>
      <dgm:spPr/>
      <dgm:t>
        <a:bodyPr/>
        <a:lstStyle/>
        <a:p>
          <a:endParaRPr lang="hu-HU"/>
        </a:p>
      </dgm:t>
    </dgm:pt>
    <dgm:pt modelId="{0710AC23-FDA3-44DD-A8DD-A1709999FFD4}" type="sibTrans" cxnId="{9F012C38-AA1D-4703-AD2C-10519B1881C6}">
      <dgm:prSet/>
      <dgm:spPr/>
      <dgm:t>
        <a:bodyPr/>
        <a:lstStyle/>
        <a:p>
          <a:endParaRPr lang="hu-HU"/>
        </a:p>
      </dgm:t>
    </dgm:pt>
    <dgm:pt modelId="{62D7C1B6-8B0B-43D9-9542-2DDD6E994CAF}">
      <dgm:prSet phldrT="[Szöveg]" custT="1"/>
      <dgm:spPr/>
      <dgm:t>
        <a:bodyPr anchor="ctr"/>
        <a:lstStyle/>
        <a:p>
          <a:pPr algn="l"/>
          <a:r>
            <a:rPr lang="hu-HU" sz="1400" b="1" dirty="0" smtClean="0"/>
            <a:t>Az önkormányzati ASP rendszer napi adminisztratív, ügyfélszolgálati és működtetési feladatait segítő alkalmazások.</a:t>
          </a:r>
          <a:endParaRPr lang="hu-HU" sz="1400" b="1" dirty="0"/>
        </a:p>
      </dgm:t>
    </dgm:pt>
    <dgm:pt modelId="{658A0ABE-6D19-4E9D-87B5-C6C1E9FE7762}" type="parTrans" cxnId="{CFBDC721-9636-4AF1-B37F-09EF67C89976}">
      <dgm:prSet/>
      <dgm:spPr/>
      <dgm:t>
        <a:bodyPr/>
        <a:lstStyle/>
        <a:p>
          <a:endParaRPr lang="hu-HU"/>
        </a:p>
      </dgm:t>
    </dgm:pt>
    <dgm:pt modelId="{56A314D7-F868-4502-8FEE-7AE95AEE0774}" type="sibTrans" cxnId="{CFBDC721-9636-4AF1-B37F-09EF67C89976}">
      <dgm:prSet/>
      <dgm:spPr/>
      <dgm:t>
        <a:bodyPr/>
        <a:lstStyle/>
        <a:p>
          <a:endParaRPr lang="hu-HU"/>
        </a:p>
      </dgm:t>
    </dgm:pt>
    <dgm:pt modelId="{7B856BD4-1CBD-41EF-AA6A-5D8E8979618A}">
      <dgm:prSet phldrT="[Szöveg]"/>
      <dgm:spPr/>
      <dgm:t>
        <a:bodyPr/>
        <a:lstStyle/>
        <a:p>
          <a:r>
            <a:rPr lang="hu-HU" dirty="0" smtClean="0">
              <a:solidFill>
                <a:schemeClr val="bg1"/>
              </a:solidFill>
            </a:rPr>
            <a:t>Szakrendszerek</a:t>
          </a:r>
        </a:p>
      </dgm:t>
    </dgm:pt>
    <dgm:pt modelId="{067251A7-52FC-4ACB-9C24-D78555949B51}" type="parTrans" cxnId="{7B01404B-FEFA-4495-B4D3-9549A558DCE7}">
      <dgm:prSet/>
      <dgm:spPr/>
      <dgm:t>
        <a:bodyPr/>
        <a:lstStyle/>
        <a:p>
          <a:endParaRPr lang="hu-HU"/>
        </a:p>
      </dgm:t>
    </dgm:pt>
    <dgm:pt modelId="{4E2928A5-D0BB-4F3A-9C2E-229112ED47C0}" type="sibTrans" cxnId="{7B01404B-FEFA-4495-B4D3-9549A558DCE7}">
      <dgm:prSet/>
      <dgm:spPr/>
      <dgm:t>
        <a:bodyPr/>
        <a:lstStyle/>
        <a:p>
          <a:endParaRPr lang="hu-HU"/>
        </a:p>
      </dgm:t>
    </dgm:pt>
    <dgm:pt modelId="{CA6E7E57-7579-4512-9845-A936F48E28DB}">
      <dgm:prSet phldrT="[Szöveg]" custT="1"/>
      <dgm:spPr/>
      <dgm:t>
        <a:bodyPr anchor="ctr"/>
        <a:lstStyle/>
        <a:p>
          <a:pPr algn="just"/>
          <a:r>
            <a:rPr lang="hu-HU" sz="1400" b="1" dirty="0" smtClean="0"/>
            <a:t>A e-közigazgatáshoz kapcsolódóan az ASP rendszerben olyan integrált szakrendszerek kerültek bevezetésre, amelyek hatékonyan segítik az önkormányzatok, illetve a felettes szervek napi munkáját.</a:t>
          </a:r>
          <a:endParaRPr lang="hu-HU" sz="1400" b="1" dirty="0"/>
        </a:p>
      </dgm:t>
    </dgm:pt>
    <dgm:pt modelId="{04A1CC93-ADEC-4DF8-87BF-91C31F69F9B8}" type="parTrans" cxnId="{B18D415F-E6C9-4815-9A9B-4B944570F69E}">
      <dgm:prSet/>
      <dgm:spPr/>
      <dgm:t>
        <a:bodyPr/>
        <a:lstStyle/>
        <a:p>
          <a:endParaRPr lang="hu-HU"/>
        </a:p>
      </dgm:t>
    </dgm:pt>
    <dgm:pt modelId="{E6C3A0A6-F048-4523-94F8-7C412697883D}" type="sibTrans" cxnId="{B18D415F-E6C9-4815-9A9B-4B944570F69E}">
      <dgm:prSet/>
      <dgm:spPr/>
      <dgm:t>
        <a:bodyPr/>
        <a:lstStyle/>
        <a:p>
          <a:endParaRPr lang="hu-HU"/>
        </a:p>
      </dgm:t>
    </dgm:pt>
    <dgm:pt modelId="{02A0A245-BB3C-448B-A3D3-2F46573C10CE}">
      <dgm:prSet phldrT="[Szöveg]"/>
      <dgm:spPr/>
      <dgm:t>
        <a:bodyPr/>
        <a:lstStyle/>
        <a:p>
          <a:r>
            <a:rPr lang="hu-HU" dirty="0" smtClean="0">
              <a:solidFill>
                <a:schemeClr val="bg1"/>
              </a:solidFill>
            </a:rPr>
            <a:t>Adattárház</a:t>
          </a:r>
        </a:p>
      </dgm:t>
    </dgm:pt>
    <dgm:pt modelId="{41A259A5-AE16-44B9-8ED3-B81EB2FD6F1A}" type="parTrans" cxnId="{8028A7B0-E300-4B4A-A4BE-9E507AB7A52F}">
      <dgm:prSet/>
      <dgm:spPr/>
      <dgm:t>
        <a:bodyPr/>
        <a:lstStyle/>
        <a:p>
          <a:endParaRPr lang="hu-HU"/>
        </a:p>
      </dgm:t>
    </dgm:pt>
    <dgm:pt modelId="{B6DF7EDC-0EE1-45A7-A49E-F99CF3586ECA}" type="sibTrans" cxnId="{8028A7B0-E300-4B4A-A4BE-9E507AB7A52F}">
      <dgm:prSet/>
      <dgm:spPr/>
      <dgm:t>
        <a:bodyPr/>
        <a:lstStyle/>
        <a:p>
          <a:endParaRPr lang="hu-HU"/>
        </a:p>
      </dgm:t>
    </dgm:pt>
    <dgm:pt modelId="{20368920-F466-45F8-B502-93122E2A0E4A}">
      <dgm:prSet custT="1"/>
      <dgm:spPr/>
      <dgm:t>
        <a:bodyPr anchor="ctr"/>
        <a:lstStyle/>
        <a:p>
          <a:pPr algn="just"/>
          <a:r>
            <a:rPr lang="hu-HU" sz="1400" b="1" dirty="0" smtClean="0"/>
            <a:t>Az önkormányzati gazdálkodás felső kormányzati szintű ellenőrzési és monitoring tevékenységének támogatása</a:t>
          </a:r>
          <a:endParaRPr lang="hu-HU" sz="1400" b="1" dirty="0"/>
        </a:p>
      </dgm:t>
    </dgm:pt>
    <dgm:pt modelId="{522C7D6A-1141-42AA-8A39-9B1182DB1A76}" type="parTrans" cxnId="{8F804D56-7805-4B07-B8CB-09615FD53A2E}">
      <dgm:prSet/>
      <dgm:spPr/>
      <dgm:t>
        <a:bodyPr/>
        <a:lstStyle/>
        <a:p>
          <a:endParaRPr lang="hu-HU"/>
        </a:p>
      </dgm:t>
    </dgm:pt>
    <dgm:pt modelId="{57FD602F-F628-4409-8125-3E80BEFA9F01}" type="sibTrans" cxnId="{8F804D56-7805-4B07-B8CB-09615FD53A2E}">
      <dgm:prSet/>
      <dgm:spPr/>
      <dgm:t>
        <a:bodyPr/>
        <a:lstStyle/>
        <a:p>
          <a:endParaRPr lang="hu-HU"/>
        </a:p>
      </dgm:t>
    </dgm:pt>
    <dgm:pt modelId="{5CB9948F-7C60-4640-A4A7-706A27B6C8D4}">
      <dgm:prSet custT="1"/>
      <dgm:spPr/>
      <dgm:t>
        <a:bodyPr/>
        <a:lstStyle/>
        <a:p>
          <a:pPr algn="just"/>
          <a:r>
            <a:rPr lang="hu-HU" sz="1400" b="1" dirty="0" smtClean="0"/>
            <a:t>Önkormányzatok adatszolgáltatási és beszámolási kötelezettségeinek egyszerűsítése és egységes, központi alapra helyezése</a:t>
          </a:r>
          <a:endParaRPr lang="hu-HU" sz="1400" b="1" dirty="0"/>
        </a:p>
      </dgm:t>
    </dgm:pt>
    <dgm:pt modelId="{23B26A63-84CE-4AC2-8308-271D53415E18}" type="parTrans" cxnId="{C5A0EA28-88D0-4460-8E3D-7146DECFFB46}">
      <dgm:prSet/>
      <dgm:spPr/>
      <dgm:t>
        <a:bodyPr/>
        <a:lstStyle/>
        <a:p>
          <a:endParaRPr lang="hu-HU"/>
        </a:p>
      </dgm:t>
    </dgm:pt>
    <dgm:pt modelId="{F565FE95-8002-4DF8-BC70-CA4B21955DDF}" type="sibTrans" cxnId="{C5A0EA28-88D0-4460-8E3D-7146DECFFB46}">
      <dgm:prSet/>
      <dgm:spPr/>
      <dgm:t>
        <a:bodyPr/>
        <a:lstStyle/>
        <a:p>
          <a:endParaRPr lang="hu-HU"/>
        </a:p>
      </dgm:t>
    </dgm:pt>
    <dgm:pt modelId="{D4936C46-9646-4662-83AF-6E28B7C533D0}">
      <dgm:prSet custT="1"/>
      <dgm:spPr/>
      <dgm:t>
        <a:bodyPr/>
        <a:lstStyle/>
        <a:p>
          <a:pPr algn="just"/>
          <a:r>
            <a:rPr lang="hu-HU" sz="1400" b="1" dirty="0" smtClean="0"/>
            <a:t>Vezetői információk és operatív döntéstámogatás az önkormányzatok számára. </a:t>
          </a:r>
          <a:endParaRPr lang="hu-HU" sz="1400" b="1" dirty="0"/>
        </a:p>
      </dgm:t>
    </dgm:pt>
    <dgm:pt modelId="{322D648E-C3D8-4B3A-AFE5-7E23E7F5265A}" type="parTrans" cxnId="{481B3AC4-D57B-4681-8920-9D9AE0DB3C35}">
      <dgm:prSet/>
      <dgm:spPr/>
      <dgm:t>
        <a:bodyPr/>
        <a:lstStyle/>
        <a:p>
          <a:endParaRPr lang="hu-HU"/>
        </a:p>
      </dgm:t>
    </dgm:pt>
    <dgm:pt modelId="{373A620E-8469-4B39-AE0A-30ECB404866B}" type="sibTrans" cxnId="{481B3AC4-D57B-4681-8920-9D9AE0DB3C35}">
      <dgm:prSet/>
      <dgm:spPr/>
      <dgm:t>
        <a:bodyPr/>
        <a:lstStyle/>
        <a:p>
          <a:endParaRPr lang="hu-HU"/>
        </a:p>
      </dgm:t>
    </dgm:pt>
    <dgm:pt modelId="{FC0ED7B1-7506-4AC4-9C03-125EFE5E5E89}" type="pres">
      <dgm:prSet presAssocID="{6C4A55DD-6BEB-4D3C-A8FE-C461AC1E7A2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E38FFC0-012D-44F5-8C81-A593E01E7250}" type="pres">
      <dgm:prSet presAssocID="{446806BB-FF14-41D2-825F-EF643DB6AF61}" presName="linNode" presStyleCnt="0"/>
      <dgm:spPr/>
    </dgm:pt>
    <dgm:pt modelId="{8EC84C6F-EB11-4F31-86CD-2F5146415CB2}" type="pres">
      <dgm:prSet presAssocID="{446806BB-FF14-41D2-825F-EF643DB6AF61}" presName="parentShp" presStyleLbl="node1" presStyleIdx="0" presStyleCnt="4" custScaleX="863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37091F2-6595-40F2-A14B-28EC73C7720C}" type="pres">
      <dgm:prSet presAssocID="{446806BB-FF14-41D2-825F-EF643DB6AF61}" presName="childShp" presStyleLbl="bgAccFollowNode1" presStyleIdx="0" presStyleCnt="4" custScaleX="101638" custScaleY="112960" custLinFactNeighborY="-2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BC1926-C58A-4D1B-8479-EACF74B7E569}" type="pres">
      <dgm:prSet presAssocID="{F45C5EAA-28E0-4AD1-BAD0-7E136E346AD9}" presName="spacing" presStyleCnt="0"/>
      <dgm:spPr/>
    </dgm:pt>
    <dgm:pt modelId="{86632924-F30B-49B3-A2BE-1C691E1EC262}" type="pres">
      <dgm:prSet presAssocID="{7B856BD4-1CBD-41EF-AA6A-5D8E8979618A}" presName="linNode" presStyleCnt="0"/>
      <dgm:spPr/>
    </dgm:pt>
    <dgm:pt modelId="{04F63469-BCB9-426C-B72E-D853834C6D3C}" type="pres">
      <dgm:prSet presAssocID="{7B856BD4-1CBD-41EF-AA6A-5D8E8979618A}" presName="parentShp" presStyleLbl="node1" presStyleIdx="1" presStyleCnt="4" custScaleX="863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6DB484-6E5E-4384-A00F-617E444D651C}" type="pres">
      <dgm:prSet presAssocID="{7B856BD4-1CBD-41EF-AA6A-5D8E8979618A}" presName="childShp" presStyleLbl="bgAccFollowNode1" presStyleIdx="1" presStyleCnt="4" custScaleX="101638" custScaleY="112960" custLinFactNeighborY="-2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72D17E-D1F5-49BA-8EF7-DD647F9DC5A1}" type="pres">
      <dgm:prSet presAssocID="{4E2928A5-D0BB-4F3A-9C2E-229112ED47C0}" presName="spacing" presStyleCnt="0"/>
      <dgm:spPr/>
    </dgm:pt>
    <dgm:pt modelId="{C987889A-51B1-4B99-9973-055C78D8F819}" type="pres">
      <dgm:prSet presAssocID="{02A0A245-BB3C-448B-A3D3-2F46573C10CE}" presName="linNode" presStyleCnt="0"/>
      <dgm:spPr/>
    </dgm:pt>
    <dgm:pt modelId="{807B7479-6D7D-437B-8FEB-3F1A6C6DA03F}" type="pres">
      <dgm:prSet presAssocID="{02A0A245-BB3C-448B-A3D3-2F46573C10CE}" presName="parentShp" presStyleLbl="node1" presStyleIdx="2" presStyleCnt="4" custScaleX="863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9F3F428-5ECB-4DE9-8C06-13306E35BC24}" type="pres">
      <dgm:prSet presAssocID="{02A0A245-BB3C-448B-A3D3-2F46573C10CE}" presName="childShp" presStyleLbl="bgAccFollowNode1" presStyleIdx="2" presStyleCnt="4" custScaleX="101638" custScaleY="222146" custLinFactNeighborX="-144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BE14A28-D557-48B8-929F-61519D377F40}" type="pres">
      <dgm:prSet presAssocID="{B6DF7EDC-0EE1-45A7-A49E-F99CF3586ECA}" presName="spacing" presStyleCnt="0"/>
      <dgm:spPr/>
    </dgm:pt>
    <dgm:pt modelId="{C4EA5BA8-1082-4587-821D-8700188908E2}" type="pres">
      <dgm:prSet presAssocID="{36F03EF2-82FE-4996-BB20-F0DEDB9ABCA2}" presName="linNode" presStyleCnt="0"/>
      <dgm:spPr/>
    </dgm:pt>
    <dgm:pt modelId="{DDFDE59C-C2DB-4238-9A34-96E76692D320}" type="pres">
      <dgm:prSet presAssocID="{36F03EF2-82FE-4996-BB20-F0DEDB9ABCA2}" presName="parentShp" presStyleLbl="node1" presStyleIdx="3" presStyleCnt="4" custScaleX="863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3D34F21-E3BB-42C0-A302-518957E403FE}" type="pres">
      <dgm:prSet presAssocID="{36F03EF2-82FE-4996-BB20-F0DEDB9ABCA2}" presName="childShp" presStyleLbl="bgAccFollowNode1" presStyleIdx="3" presStyleCnt="4" custScaleX="101638" custScaleY="112960" custLinFactNeighborY="2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2A9A5E1-79D6-422F-B27B-54CEF4E5BF0F}" type="presOf" srcId="{CA6E7E57-7579-4512-9845-A936F48E28DB}" destId="{606DB484-6E5E-4384-A00F-617E444D651C}" srcOrd="0" destOrd="0" presId="urn:microsoft.com/office/officeart/2005/8/layout/vList6"/>
    <dgm:cxn modelId="{0F0B82D1-CC89-4B74-8F9F-3269278C35C5}" type="presOf" srcId="{A91850C6-B384-42B6-9377-0CAB5FC75AFB}" destId="{937091F2-6595-40F2-A14B-28EC73C7720C}" srcOrd="0" destOrd="0" presId="urn:microsoft.com/office/officeart/2005/8/layout/vList6"/>
    <dgm:cxn modelId="{B2B61561-B7BA-4E35-9221-CA6F02C7B4F3}" type="presOf" srcId="{62D7C1B6-8B0B-43D9-9542-2DDD6E994CAF}" destId="{53D34F21-E3BB-42C0-A302-518957E403FE}" srcOrd="0" destOrd="0" presId="urn:microsoft.com/office/officeart/2005/8/layout/vList6"/>
    <dgm:cxn modelId="{EC354A98-EADF-4845-BF7C-FD9B0DD1688F}" srcId="{6C4A55DD-6BEB-4D3C-A8FE-C461AC1E7A26}" destId="{446806BB-FF14-41D2-825F-EF643DB6AF61}" srcOrd="0" destOrd="0" parTransId="{D39835A7-2666-45AA-8B47-56F4DC8CDF0A}" sibTransId="{F45C5EAA-28E0-4AD1-BAD0-7E136E346AD9}"/>
    <dgm:cxn modelId="{7C94F071-2FA5-42E9-ADD4-8425EE3FDDDE}" type="presOf" srcId="{02A0A245-BB3C-448B-A3D3-2F46573C10CE}" destId="{807B7479-6D7D-437B-8FEB-3F1A6C6DA03F}" srcOrd="0" destOrd="0" presId="urn:microsoft.com/office/officeart/2005/8/layout/vList6"/>
    <dgm:cxn modelId="{8028A7B0-E300-4B4A-A4BE-9E507AB7A52F}" srcId="{6C4A55DD-6BEB-4D3C-A8FE-C461AC1E7A26}" destId="{02A0A245-BB3C-448B-A3D3-2F46573C10CE}" srcOrd="2" destOrd="0" parTransId="{41A259A5-AE16-44B9-8ED3-B81EB2FD6F1A}" sibTransId="{B6DF7EDC-0EE1-45A7-A49E-F99CF3586ECA}"/>
    <dgm:cxn modelId="{93653B55-3857-4736-A029-559B99DDA17E}" type="presOf" srcId="{446806BB-FF14-41D2-825F-EF643DB6AF61}" destId="{8EC84C6F-EB11-4F31-86CD-2F5146415CB2}" srcOrd="0" destOrd="0" presId="urn:microsoft.com/office/officeart/2005/8/layout/vList6"/>
    <dgm:cxn modelId="{C5A0EA28-88D0-4460-8E3D-7146DECFFB46}" srcId="{02A0A245-BB3C-448B-A3D3-2F46573C10CE}" destId="{5CB9948F-7C60-4640-A4A7-706A27B6C8D4}" srcOrd="1" destOrd="0" parTransId="{23B26A63-84CE-4AC2-8308-271D53415E18}" sibTransId="{F565FE95-8002-4DF8-BC70-CA4B21955DDF}"/>
    <dgm:cxn modelId="{B18D415F-E6C9-4815-9A9B-4B944570F69E}" srcId="{7B856BD4-1CBD-41EF-AA6A-5D8E8979618A}" destId="{CA6E7E57-7579-4512-9845-A936F48E28DB}" srcOrd="0" destOrd="0" parTransId="{04A1CC93-ADEC-4DF8-87BF-91C31F69F9B8}" sibTransId="{E6C3A0A6-F048-4523-94F8-7C412697883D}"/>
    <dgm:cxn modelId="{0481779F-FAFC-499D-8D66-488A5AF518B0}" type="presOf" srcId="{7B856BD4-1CBD-41EF-AA6A-5D8E8979618A}" destId="{04F63469-BCB9-426C-B72E-D853834C6D3C}" srcOrd="0" destOrd="0" presId="urn:microsoft.com/office/officeart/2005/8/layout/vList6"/>
    <dgm:cxn modelId="{E9DA8A7F-BE6F-4134-8CB9-216F5273366B}" type="presOf" srcId="{20368920-F466-45F8-B502-93122E2A0E4A}" destId="{49F3F428-5ECB-4DE9-8C06-13306E35BC24}" srcOrd="0" destOrd="0" presId="urn:microsoft.com/office/officeart/2005/8/layout/vList6"/>
    <dgm:cxn modelId="{CFBDC721-9636-4AF1-B37F-09EF67C89976}" srcId="{36F03EF2-82FE-4996-BB20-F0DEDB9ABCA2}" destId="{62D7C1B6-8B0B-43D9-9542-2DDD6E994CAF}" srcOrd="0" destOrd="0" parTransId="{658A0ABE-6D19-4E9D-87B5-C6C1E9FE7762}" sibTransId="{56A314D7-F868-4502-8FEE-7AE95AEE0774}"/>
    <dgm:cxn modelId="{8F804D56-7805-4B07-B8CB-09615FD53A2E}" srcId="{02A0A245-BB3C-448B-A3D3-2F46573C10CE}" destId="{20368920-F466-45F8-B502-93122E2A0E4A}" srcOrd="0" destOrd="0" parTransId="{522C7D6A-1141-42AA-8A39-9B1182DB1A76}" sibTransId="{57FD602F-F628-4409-8125-3E80BEFA9F01}"/>
    <dgm:cxn modelId="{9F012C38-AA1D-4703-AD2C-10519B1881C6}" srcId="{6C4A55DD-6BEB-4D3C-A8FE-C461AC1E7A26}" destId="{36F03EF2-82FE-4996-BB20-F0DEDB9ABCA2}" srcOrd="3" destOrd="0" parTransId="{1ED8D648-F74A-4D46-A61E-2345B2CA1B81}" sibTransId="{0710AC23-FDA3-44DD-A8DD-A1709999FFD4}"/>
    <dgm:cxn modelId="{CF58CAEF-83B1-46B7-9423-873C13268B95}" type="presOf" srcId="{D4936C46-9646-4662-83AF-6E28B7C533D0}" destId="{49F3F428-5ECB-4DE9-8C06-13306E35BC24}" srcOrd="0" destOrd="2" presId="urn:microsoft.com/office/officeart/2005/8/layout/vList6"/>
    <dgm:cxn modelId="{E59CB612-0DDA-41F2-BF0C-D3CC5C635C77}" type="presOf" srcId="{6C4A55DD-6BEB-4D3C-A8FE-C461AC1E7A26}" destId="{FC0ED7B1-7506-4AC4-9C03-125EFE5E5E89}" srcOrd="0" destOrd="0" presId="urn:microsoft.com/office/officeart/2005/8/layout/vList6"/>
    <dgm:cxn modelId="{79DF857A-5D3E-47B7-A2A9-103773DD396B}" type="presOf" srcId="{36F03EF2-82FE-4996-BB20-F0DEDB9ABCA2}" destId="{DDFDE59C-C2DB-4238-9A34-96E76692D320}" srcOrd="0" destOrd="0" presId="urn:microsoft.com/office/officeart/2005/8/layout/vList6"/>
    <dgm:cxn modelId="{79883C43-1B94-41E6-8591-6815D2D03EF5}" srcId="{446806BB-FF14-41D2-825F-EF643DB6AF61}" destId="{A91850C6-B384-42B6-9377-0CAB5FC75AFB}" srcOrd="0" destOrd="0" parTransId="{28F664DE-8C49-4277-B259-A73B4A13A8CB}" sibTransId="{B048F0B7-0F83-4029-8A2C-5C6E26BFC922}"/>
    <dgm:cxn modelId="{7B01404B-FEFA-4495-B4D3-9549A558DCE7}" srcId="{6C4A55DD-6BEB-4D3C-A8FE-C461AC1E7A26}" destId="{7B856BD4-1CBD-41EF-AA6A-5D8E8979618A}" srcOrd="1" destOrd="0" parTransId="{067251A7-52FC-4ACB-9C24-D78555949B51}" sibTransId="{4E2928A5-D0BB-4F3A-9C2E-229112ED47C0}"/>
    <dgm:cxn modelId="{481B3AC4-D57B-4681-8920-9D9AE0DB3C35}" srcId="{02A0A245-BB3C-448B-A3D3-2F46573C10CE}" destId="{D4936C46-9646-4662-83AF-6E28B7C533D0}" srcOrd="2" destOrd="0" parTransId="{322D648E-C3D8-4B3A-AFE5-7E23E7F5265A}" sibTransId="{373A620E-8469-4B39-AE0A-30ECB404866B}"/>
    <dgm:cxn modelId="{47668322-E62D-4800-B903-C3A6392E09D3}" type="presOf" srcId="{5CB9948F-7C60-4640-A4A7-706A27B6C8D4}" destId="{49F3F428-5ECB-4DE9-8C06-13306E35BC24}" srcOrd="0" destOrd="1" presId="urn:microsoft.com/office/officeart/2005/8/layout/vList6"/>
    <dgm:cxn modelId="{3A907C08-DE37-4BE1-8F18-53B1E47B3863}" type="presParOf" srcId="{FC0ED7B1-7506-4AC4-9C03-125EFE5E5E89}" destId="{2E38FFC0-012D-44F5-8C81-A593E01E7250}" srcOrd="0" destOrd="0" presId="urn:microsoft.com/office/officeart/2005/8/layout/vList6"/>
    <dgm:cxn modelId="{F8CF1C53-67AA-4B08-BCD9-58EAE88C54C0}" type="presParOf" srcId="{2E38FFC0-012D-44F5-8C81-A593E01E7250}" destId="{8EC84C6F-EB11-4F31-86CD-2F5146415CB2}" srcOrd="0" destOrd="0" presId="urn:microsoft.com/office/officeart/2005/8/layout/vList6"/>
    <dgm:cxn modelId="{7AE154E6-52F5-4B93-A147-6D53AB6EA905}" type="presParOf" srcId="{2E38FFC0-012D-44F5-8C81-A593E01E7250}" destId="{937091F2-6595-40F2-A14B-28EC73C7720C}" srcOrd="1" destOrd="0" presId="urn:microsoft.com/office/officeart/2005/8/layout/vList6"/>
    <dgm:cxn modelId="{93949C80-1290-4C4C-AEEA-593DCDE31F80}" type="presParOf" srcId="{FC0ED7B1-7506-4AC4-9C03-125EFE5E5E89}" destId="{8DBC1926-C58A-4D1B-8479-EACF74B7E569}" srcOrd="1" destOrd="0" presId="urn:microsoft.com/office/officeart/2005/8/layout/vList6"/>
    <dgm:cxn modelId="{8D5D8FEC-D67A-4E83-8754-E01D2604C35D}" type="presParOf" srcId="{FC0ED7B1-7506-4AC4-9C03-125EFE5E5E89}" destId="{86632924-F30B-49B3-A2BE-1C691E1EC262}" srcOrd="2" destOrd="0" presId="urn:microsoft.com/office/officeart/2005/8/layout/vList6"/>
    <dgm:cxn modelId="{FFCA936A-D039-4526-A858-793F812333C8}" type="presParOf" srcId="{86632924-F30B-49B3-A2BE-1C691E1EC262}" destId="{04F63469-BCB9-426C-B72E-D853834C6D3C}" srcOrd="0" destOrd="0" presId="urn:microsoft.com/office/officeart/2005/8/layout/vList6"/>
    <dgm:cxn modelId="{C3524829-43C2-495E-99C1-75D52AAB170C}" type="presParOf" srcId="{86632924-F30B-49B3-A2BE-1C691E1EC262}" destId="{606DB484-6E5E-4384-A00F-617E444D651C}" srcOrd="1" destOrd="0" presId="urn:microsoft.com/office/officeart/2005/8/layout/vList6"/>
    <dgm:cxn modelId="{5DF6F64C-C203-489B-9691-4D63E540DF60}" type="presParOf" srcId="{FC0ED7B1-7506-4AC4-9C03-125EFE5E5E89}" destId="{9472D17E-D1F5-49BA-8EF7-DD647F9DC5A1}" srcOrd="3" destOrd="0" presId="urn:microsoft.com/office/officeart/2005/8/layout/vList6"/>
    <dgm:cxn modelId="{424B5EE1-F649-4139-9430-A55A85C4D90C}" type="presParOf" srcId="{FC0ED7B1-7506-4AC4-9C03-125EFE5E5E89}" destId="{C987889A-51B1-4B99-9973-055C78D8F819}" srcOrd="4" destOrd="0" presId="urn:microsoft.com/office/officeart/2005/8/layout/vList6"/>
    <dgm:cxn modelId="{26EA3A36-2006-4ED6-9EE4-FD1D85297CF6}" type="presParOf" srcId="{C987889A-51B1-4B99-9973-055C78D8F819}" destId="{807B7479-6D7D-437B-8FEB-3F1A6C6DA03F}" srcOrd="0" destOrd="0" presId="urn:microsoft.com/office/officeart/2005/8/layout/vList6"/>
    <dgm:cxn modelId="{9B74F59B-17AC-4A1E-96E2-F14D9CD92897}" type="presParOf" srcId="{C987889A-51B1-4B99-9973-055C78D8F819}" destId="{49F3F428-5ECB-4DE9-8C06-13306E35BC24}" srcOrd="1" destOrd="0" presId="urn:microsoft.com/office/officeart/2005/8/layout/vList6"/>
    <dgm:cxn modelId="{1D42FAB6-FB9F-43AC-986E-59F869044585}" type="presParOf" srcId="{FC0ED7B1-7506-4AC4-9C03-125EFE5E5E89}" destId="{8BE14A28-D557-48B8-929F-61519D377F40}" srcOrd="5" destOrd="0" presId="urn:microsoft.com/office/officeart/2005/8/layout/vList6"/>
    <dgm:cxn modelId="{9AF25262-A8FB-4300-9ACF-09185E092DAA}" type="presParOf" srcId="{FC0ED7B1-7506-4AC4-9C03-125EFE5E5E89}" destId="{C4EA5BA8-1082-4587-821D-8700188908E2}" srcOrd="6" destOrd="0" presId="urn:microsoft.com/office/officeart/2005/8/layout/vList6"/>
    <dgm:cxn modelId="{60C49E9E-51F4-4AD3-8376-4D6B0F665867}" type="presParOf" srcId="{C4EA5BA8-1082-4587-821D-8700188908E2}" destId="{DDFDE59C-C2DB-4238-9A34-96E76692D320}" srcOrd="0" destOrd="0" presId="urn:microsoft.com/office/officeart/2005/8/layout/vList6"/>
    <dgm:cxn modelId="{860DEE09-A5C5-48CD-974A-F61DD7705291}" type="presParOf" srcId="{C4EA5BA8-1082-4587-821D-8700188908E2}" destId="{53D34F21-E3BB-42C0-A302-518957E403F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EBA993-E3CA-499B-A60B-F739E59523A0}" type="doc">
      <dgm:prSet loTypeId="urn:microsoft.com/office/officeart/2005/8/layout/hList3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hu-HU"/>
        </a:p>
      </dgm:t>
    </dgm:pt>
    <dgm:pt modelId="{265785AF-0D38-4B60-9371-613FF7122003}">
      <dgm:prSet phldrT="[Szöveg]"/>
      <dgm:spPr/>
      <dgm:t>
        <a:bodyPr/>
        <a:lstStyle/>
        <a:p>
          <a:r>
            <a:rPr lang="hu-HU" dirty="0" smtClean="0"/>
            <a:t>A Kincstár működtetési feladatai:</a:t>
          </a:r>
          <a:endParaRPr lang="hu-HU" dirty="0"/>
        </a:p>
      </dgm:t>
    </dgm:pt>
    <dgm:pt modelId="{202BB146-AD43-4F82-A1E2-02C8FD9F650C}" type="parTrans" cxnId="{9AAD6E15-E478-458E-8A56-96FF6A4DD98D}">
      <dgm:prSet/>
      <dgm:spPr/>
      <dgm:t>
        <a:bodyPr/>
        <a:lstStyle/>
        <a:p>
          <a:endParaRPr lang="hu-HU"/>
        </a:p>
      </dgm:t>
    </dgm:pt>
    <dgm:pt modelId="{5BB4B411-E54D-4F0C-8C88-B329499E8D70}" type="sibTrans" cxnId="{9AAD6E15-E478-458E-8A56-96FF6A4DD98D}">
      <dgm:prSet/>
      <dgm:spPr/>
      <dgm:t>
        <a:bodyPr/>
        <a:lstStyle/>
        <a:p>
          <a:endParaRPr lang="hu-HU"/>
        </a:p>
      </dgm:t>
    </dgm:pt>
    <dgm:pt modelId="{F5D130EF-F587-44FC-8BB9-337963090A8E}">
      <dgm:prSet phldrT="[Szöveg]"/>
      <dgm:spPr/>
      <dgm:t>
        <a:bodyPr/>
        <a:lstStyle/>
        <a:p>
          <a:r>
            <a:rPr lang="hu-HU" b="1" dirty="0" smtClean="0"/>
            <a:t>a csatlakozás- és szolgáltatás-menedzsment ellátása, </a:t>
          </a:r>
          <a:endParaRPr lang="hu-HU" b="1" dirty="0"/>
        </a:p>
      </dgm:t>
    </dgm:pt>
    <dgm:pt modelId="{957A1488-638A-41F4-8A41-F7D4A479A44D}" type="parTrans" cxnId="{8BA2FDC0-5F5B-41D6-BFDA-A2F9C74D6C28}">
      <dgm:prSet/>
      <dgm:spPr/>
      <dgm:t>
        <a:bodyPr/>
        <a:lstStyle/>
        <a:p>
          <a:endParaRPr lang="hu-HU"/>
        </a:p>
      </dgm:t>
    </dgm:pt>
    <dgm:pt modelId="{9C4D9D06-ACE2-4E86-877B-FAA003F88E02}" type="sibTrans" cxnId="{8BA2FDC0-5F5B-41D6-BFDA-A2F9C74D6C28}">
      <dgm:prSet/>
      <dgm:spPr/>
      <dgm:t>
        <a:bodyPr/>
        <a:lstStyle/>
        <a:p>
          <a:endParaRPr lang="hu-HU"/>
        </a:p>
      </dgm:t>
    </dgm:pt>
    <dgm:pt modelId="{D157B1DE-8D5A-4D2D-9A12-FA4A0007AEC0}">
      <dgm:prSet phldrT="[Szöveg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b="1" dirty="0" smtClean="0"/>
            <a:t>a szolgáltatásokkal kapcsolatos kommunikációs és képzési feladatok elvégzése,</a:t>
          </a:r>
        </a:p>
      </dgm:t>
    </dgm:pt>
    <dgm:pt modelId="{13629B88-E0B6-472D-8D83-2268FC126DDD}" type="parTrans" cxnId="{E46C30BA-84E7-4F88-8A20-3D2466370361}">
      <dgm:prSet/>
      <dgm:spPr/>
      <dgm:t>
        <a:bodyPr/>
        <a:lstStyle/>
        <a:p>
          <a:endParaRPr lang="hu-HU"/>
        </a:p>
      </dgm:t>
    </dgm:pt>
    <dgm:pt modelId="{2C60B02D-04E1-4ED9-B242-3C8465E3B8D3}" type="sibTrans" cxnId="{E46C30BA-84E7-4F88-8A20-3D2466370361}">
      <dgm:prSet/>
      <dgm:spPr/>
      <dgm:t>
        <a:bodyPr/>
        <a:lstStyle/>
        <a:p>
          <a:endParaRPr lang="hu-HU"/>
        </a:p>
      </dgm:t>
    </dgm:pt>
    <dgm:pt modelId="{E32C9A52-3FF2-4AA7-920F-99BBD346D510}">
      <dgm:prSet phldrT="[Szöveg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b="1" dirty="0" smtClean="0"/>
            <a:t>a szolgáltatási szerződések csatlakozó szervezetekkel való megkötése és módosítása,</a:t>
          </a:r>
        </a:p>
        <a:p>
          <a:endParaRPr lang="hu-HU" b="1" dirty="0" smtClean="0"/>
        </a:p>
      </dgm:t>
    </dgm:pt>
    <dgm:pt modelId="{31BD60E4-C63C-4E06-98FB-18070918C6B3}" type="parTrans" cxnId="{BD6E85F5-C47F-4624-9004-5FF78CF1D39A}">
      <dgm:prSet/>
      <dgm:spPr/>
      <dgm:t>
        <a:bodyPr/>
        <a:lstStyle/>
        <a:p>
          <a:endParaRPr lang="hu-HU"/>
        </a:p>
      </dgm:t>
    </dgm:pt>
    <dgm:pt modelId="{D1EBE059-CC50-44F3-86D1-ECF7254F54A3}" type="sibTrans" cxnId="{BD6E85F5-C47F-4624-9004-5FF78CF1D39A}">
      <dgm:prSet/>
      <dgm:spPr/>
      <dgm:t>
        <a:bodyPr/>
        <a:lstStyle/>
        <a:p>
          <a:endParaRPr lang="hu-HU"/>
        </a:p>
      </dgm:t>
    </dgm:pt>
    <dgm:pt modelId="{DB96818C-644C-4F96-9536-C3620E6C84A8}">
      <dgm:prSet phldrT="[Szöveg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b="1" dirty="0" smtClean="0"/>
            <a:t>ügyfélszolgálat biztosításával a szolgáltatással kapcsolatos ügyfél-kapcsolattartási, tájékoztatási és adminisztratív feladatok ellátása, biztosítva a hibabejelentés lehetőségét.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b="1" dirty="0"/>
        </a:p>
      </dgm:t>
    </dgm:pt>
    <dgm:pt modelId="{F98907A1-0E08-4B20-B9CA-1C3F092BFEA9}" type="parTrans" cxnId="{FCD30698-3457-4B3C-945A-48A2CBD611DB}">
      <dgm:prSet/>
      <dgm:spPr/>
      <dgm:t>
        <a:bodyPr/>
        <a:lstStyle/>
        <a:p>
          <a:endParaRPr lang="hu-HU"/>
        </a:p>
      </dgm:t>
    </dgm:pt>
    <dgm:pt modelId="{66150B3E-6B43-415F-A0EA-5B62D621F38A}" type="sibTrans" cxnId="{FCD30698-3457-4B3C-945A-48A2CBD611DB}">
      <dgm:prSet/>
      <dgm:spPr/>
      <dgm:t>
        <a:bodyPr/>
        <a:lstStyle/>
        <a:p>
          <a:endParaRPr lang="hu-HU"/>
        </a:p>
      </dgm:t>
    </dgm:pt>
    <dgm:pt modelId="{3D8E7121-BAA7-4371-B3A8-604BD9079BC2}" type="pres">
      <dgm:prSet presAssocID="{04EBA993-E3CA-499B-A60B-F739E59523A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EB85FAA-5CD4-4AA9-A69C-02DB85F253A0}" type="pres">
      <dgm:prSet presAssocID="{265785AF-0D38-4B60-9371-613FF7122003}" presName="roof" presStyleLbl="dkBgShp" presStyleIdx="0" presStyleCnt="2" custScaleY="56148"/>
      <dgm:spPr/>
      <dgm:t>
        <a:bodyPr/>
        <a:lstStyle/>
        <a:p>
          <a:endParaRPr lang="hu-HU"/>
        </a:p>
      </dgm:t>
    </dgm:pt>
    <dgm:pt modelId="{800624DD-CE9F-4A53-A5B3-D057AB1BD865}" type="pres">
      <dgm:prSet presAssocID="{265785AF-0D38-4B60-9371-613FF7122003}" presName="pillars" presStyleCnt="0"/>
      <dgm:spPr/>
    </dgm:pt>
    <dgm:pt modelId="{91266D71-3E5B-4D8D-A053-3084912C8B51}" type="pres">
      <dgm:prSet presAssocID="{265785AF-0D38-4B60-9371-613FF7122003}" presName="pillar1" presStyleLbl="node1" presStyleIdx="0" presStyleCnt="4" custScaleY="1216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3D794D0-B070-4D45-B604-4041B362C52C}" type="pres">
      <dgm:prSet presAssocID="{D157B1DE-8D5A-4D2D-9A12-FA4A0007AEC0}" presName="pillarX" presStyleLbl="node1" presStyleIdx="1" presStyleCnt="4" custScaleY="1216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ED40DBB-F3B7-4C15-B626-B556B0C6F93A}" type="pres">
      <dgm:prSet presAssocID="{E32C9A52-3FF2-4AA7-920F-99BBD346D510}" presName="pillarX" presStyleLbl="node1" presStyleIdx="2" presStyleCnt="4" custScaleY="1216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52CFA6-A6DF-423F-A2BB-4A876193C1BE}" type="pres">
      <dgm:prSet presAssocID="{DB96818C-644C-4F96-9536-C3620E6C84A8}" presName="pillarX" presStyleLbl="node1" presStyleIdx="3" presStyleCnt="4" custScaleY="12169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2A2845-AEE3-4A78-959A-F081A93CE3F0}" type="pres">
      <dgm:prSet presAssocID="{265785AF-0D38-4B60-9371-613FF7122003}" presName="base" presStyleLbl="dkBgShp" presStyleIdx="1" presStyleCnt="2"/>
      <dgm:spPr/>
    </dgm:pt>
  </dgm:ptLst>
  <dgm:cxnLst>
    <dgm:cxn modelId="{F1BEEF7D-9D95-4CC5-AA8D-F031B76BCA28}" type="presOf" srcId="{265785AF-0D38-4B60-9371-613FF7122003}" destId="{1EB85FAA-5CD4-4AA9-A69C-02DB85F253A0}" srcOrd="0" destOrd="0" presId="urn:microsoft.com/office/officeart/2005/8/layout/hList3"/>
    <dgm:cxn modelId="{9AAD6E15-E478-458E-8A56-96FF6A4DD98D}" srcId="{04EBA993-E3CA-499B-A60B-F739E59523A0}" destId="{265785AF-0D38-4B60-9371-613FF7122003}" srcOrd="0" destOrd="0" parTransId="{202BB146-AD43-4F82-A1E2-02C8FD9F650C}" sibTransId="{5BB4B411-E54D-4F0C-8C88-B329499E8D70}"/>
    <dgm:cxn modelId="{3D760BF4-1AC2-4BD2-9000-0714FB7269F1}" type="presOf" srcId="{DB96818C-644C-4F96-9536-C3620E6C84A8}" destId="{A252CFA6-A6DF-423F-A2BB-4A876193C1BE}" srcOrd="0" destOrd="0" presId="urn:microsoft.com/office/officeart/2005/8/layout/hList3"/>
    <dgm:cxn modelId="{60206108-6E01-4048-B93B-42864AD824F5}" type="presOf" srcId="{04EBA993-E3CA-499B-A60B-F739E59523A0}" destId="{3D8E7121-BAA7-4371-B3A8-604BD9079BC2}" srcOrd="0" destOrd="0" presId="urn:microsoft.com/office/officeart/2005/8/layout/hList3"/>
    <dgm:cxn modelId="{DBC75565-3B67-480E-A5E9-9E16219BE19A}" type="presOf" srcId="{E32C9A52-3FF2-4AA7-920F-99BBD346D510}" destId="{DED40DBB-F3B7-4C15-B626-B556B0C6F93A}" srcOrd="0" destOrd="0" presId="urn:microsoft.com/office/officeart/2005/8/layout/hList3"/>
    <dgm:cxn modelId="{E46C30BA-84E7-4F88-8A20-3D2466370361}" srcId="{265785AF-0D38-4B60-9371-613FF7122003}" destId="{D157B1DE-8D5A-4D2D-9A12-FA4A0007AEC0}" srcOrd="1" destOrd="0" parTransId="{13629B88-E0B6-472D-8D83-2268FC126DDD}" sibTransId="{2C60B02D-04E1-4ED9-B242-3C8465E3B8D3}"/>
    <dgm:cxn modelId="{8BA2FDC0-5F5B-41D6-BFDA-A2F9C74D6C28}" srcId="{265785AF-0D38-4B60-9371-613FF7122003}" destId="{F5D130EF-F587-44FC-8BB9-337963090A8E}" srcOrd="0" destOrd="0" parTransId="{957A1488-638A-41F4-8A41-F7D4A479A44D}" sibTransId="{9C4D9D06-ACE2-4E86-877B-FAA003F88E02}"/>
    <dgm:cxn modelId="{BD6E85F5-C47F-4624-9004-5FF78CF1D39A}" srcId="{265785AF-0D38-4B60-9371-613FF7122003}" destId="{E32C9A52-3FF2-4AA7-920F-99BBD346D510}" srcOrd="2" destOrd="0" parTransId="{31BD60E4-C63C-4E06-98FB-18070918C6B3}" sibTransId="{D1EBE059-CC50-44F3-86D1-ECF7254F54A3}"/>
    <dgm:cxn modelId="{6ECB15F6-0857-478C-B35F-D58017951FA1}" type="presOf" srcId="{F5D130EF-F587-44FC-8BB9-337963090A8E}" destId="{91266D71-3E5B-4D8D-A053-3084912C8B51}" srcOrd="0" destOrd="0" presId="urn:microsoft.com/office/officeart/2005/8/layout/hList3"/>
    <dgm:cxn modelId="{9ADFA243-F664-4C95-A389-7C42E17343ED}" type="presOf" srcId="{D157B1DE-8D5A-4D2D-9A12-FA4A0007AEC0}" destId="{03D794D0-B070-4D45-B604-4041B362C52C}" srcOrd="0" destOrd="0" presId="urn:microsoft.com/office/officeart/2005/8/layout/hList3"/>
    <dgm:cxn modelId="{FCD30698-3457-4B3C-945A-48A2CBD611DB}" srcId="{265785AF-0D38-4B60-9371-613FF7122003}" destId="{DB96818C-644C-4F96-9536-C3620E6C84A8}" srcOrd="3" destOrd="0" parTransId="{F98907A1-0E08-4B20-B9CA-1C3F092BFEA9}" sibTransId="{66150B3E-6B43-415F-A0EA-5B62D621F38A}"/>
    <dgm:cxn modelId="{44FA9E7F-62F7-4376-85ED-DB1786F5D279}" type="presParOf" srcId="{3D8E7121-BAA7-4371-B3A8-604BD9079BC2}" destId="{1EB85FAA-5CD4-4AA9-A69C-02DB85F253A0}" srcOrd="0" destOrd="0" presId="urn:microsoft.com/office/officeart/2005/8/layout/hList3"/>
    <dgm:cxn modelId="{FEEEDC8C-3C23-4853-816D-F60F3FD50C6A}" type="presParOf" srcId="{3D8E7121-BAA7-4371-B3A8-604BD9079BC2}" destId="{800624DD-CE9F-4A53-A5B3-D057AB1BD865}" srcOrd="1" destOrd="0" presId="urn:microsoft.com/office/officeart/2005/8/layout/hList3"/>
    <dgm:cxn modelId="{99248E62-280F-4E50-82A3-FBBE73267184}" type="presParOf" srcId="{800624DD-CE9F-4A53-A5B3-D057AB1BD865}" destId="{91266D71-3E5B-4D8D-A053-3084912C8B51}" srcOrd="0" destOrd="0" presId="urn:microsoft.com/office/officeart/2005/8/layout/hList3"/>
    <dgm:cxn modelId="{4376FB82-6360-4051-9FE1-E10AD0D38AA4}" type="presParOf" srcId="{800624DD-CE9F-4A53-A5B3-D057AB1BD865}" destId="{03D794D0-B070-4D45-B604-4041B362C52C}" srcOrd="1" destOrd="0" presId="urn:microsoft.com/office/officeart/2005/8/layout/hList3"/>
    <dgm:cxn modelId="{03026E6A-37EF-4009-8EDA-2CF8DB15A761}" type="presParOf" srcId="{800624DD-CE9F-4A53-A5B3-D057AB1BD865}" destId="{DED40DBB-F3B7-4C15-B626-B556B0C6F93A}" srcOrd="2" destOrd="0" presId="urn:microsoft.com/office/officeart/2005/8/layout/hList3"/>
    <dgm:cxn modelId="{9E69C023-52B2-404E-B00E-1E8F0F1B6942}" type="presParOf" srcId="{800624DD-CE9F-4A53-A5B3-D057AB1BD865}" destId="{A252CFA6-A6DF-423F-A2BB-4A876193C1BE}" srcOrd="3" destOrd="0" presId="urn:microsoft.com/office/officeart/2005/8/layout/hList3"/>
    <dgm:cxn modelId="{FEE7720E-880B-4F56-B691-83B5B14E6884}" type="presParOf" srcId="{3D8E7121-BAA7-4371-B3A8-604BD9079BC2}" destId="{BC2A2845-AEE3-4A78-959A-F081A93CE3F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383DA9-94F8-4AE7-947C-6A6B9C01309D}" type="doc">
      <dgm:prSet loTypeId="urn:microsoft.com/office/officeart/2005/8/layout/StepDownProcess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344C62EA-EA77-4C70-9D43-EF6C0668A37C}">
      <dgm:prSet phldrT="[Szöveg]"/>
      <dgm:spPr/>
      <dgm:t>
        <a:bodyPr/>
        <a:lstStyle/>
        <a:p>
          <a:r>
            <a:rPr lang="hu-HU" dirty="0" smtClean="0"/>
            <a:t>Keret</a:t>
          </a:r>
          <a:endParaRPr lang="hu-HU" dirty="0"/>
        </a:p>
      </dgm:t>
    </dgm:pt>
    <dgm:pt modelId="{2D981D00-7A76-434D-9ED0-58E3758E9D82}" type="parTrans" cxnId="{F4347192-6412-4643-8198-8DE48AD5DB51}">
      <dgm:prSet/>
      <dgm:spPr/>
      <dgm:t>
        <a:bodyPr/>
        <a:lstStyle/>
        <a:p>
          <a:endParaRPr lang="hu-HU"/>
        </a:p>
      </dgm:t>
    </dgm:pt>
    <dgm:pt modelId="{02E074EC-97D5-4C1C-9A2F-BA8D6BDAAAAE}" type="sibTrans" cxnId="{F4347192-6412-4643-8198-8DE48AD5DB51}">
      <dgm:prSet/>
      <dgm:spPr/>
      <dgm:t>
        <a:bodyPr/>
        <a:lstStyle/>
        <a:p>
          <a:endParaRPr lang="hu-HU"/>
        </a:p>
      </dgm:t>
    </dgm:pt>
    <dgm:pt modelId="{F3173971-3535-4A9E-A15E-642DB42E7BD6}">
      <dgm:prSet phldrT="[Szöveg]"/>
      <dgm:spPr/>
      <dgm:t>
        <a:bodyPr/>
        <a:lstStyle/>
        <a:p>
          <a:r>
            <a:rPr lang="hu-HU" dirty="0" err="1" smtClean="0"/>
            <a:t>E-learning</a:t>
          </a:r>
          <a:endParaRPr lang="hu-HU" dirty="0"/>
        </a:p>
      </dgm:t>
    </dgm:pt>
    <dgm:pt modelId="{D93CEEA6-B638-4B94-8178-81F02A52A565}" type="parTrans" cxnId="{E3464B74-9AC8-4ABB-B9EB-CB01618744A7}">
      <dgm:prSet/>
      <dgm:spPr/>
      <dgm:t>
        <a:bodyPr/>
        <a:lstStyle/>
        <a:p>
          <a:endParaRPr lang="hu-HU"/>
        </a:p>
      </dgm:t>
    </dgm:pt>
    <dgm:pt modelId="{3211B422-1E79-4BC4-AE60-D2A9715941E4}" type="sibTrans" cxnId="{E3464B74-9AC8-4ABB-B9EB-CB01618744A7}">
      <dgm:prSet/>
      <dgm:spPr/>
      <dgm:t>
        <a:bodyPr/>
        <a:lstStyle/>
        <a:p>
          <a:endParaRPr lang="hu-HU"/>
        </a:p>
      </dgm:t>
    </dgm:pt>
    <dgm:pt modelId="{E1153193-9561-4F35-8C5E-55893C3344F3}">
      <dgm:prSet phldrT="[Szöveg]"/>
      <dgm:spPr/>
      <dgm:t>
        <a:bodyPr/>
        <a:lstStyle/>
        <a:p>
          <a:r>
            <a:rPr lang="hu-HU" dirty="0" smtClean="0"/>
            <a:t>Nagy előadó terem</a:t>
          </a:r>
        </a:p>
      </dgm:t>
    </dgm:pt>
    <dgm:pt modelId="{9AC8766E-C6B6-4A00-AAD8-F4C2D9D51202}" type="parTrans" cxnId="{54EC4925-4DD5-4BE6-8638-9FCA80A9AF32}">
      <dgm:prSet/>
      <dgm:spPr/>
      <dgm:t>
        <a:bodyPr/>
        <a:lstStyle/>
        <a:p>
          <a:endParaRPr lang="hu-HU"/>
        </a:p>
      </dgm:t>
    </dgm:pt>
    <dgm:pt modelId="{C60538CB-5380-4AAA-B7C0-B8AF65EDD4AC}" type="sibTrans" cxnId="{54EC4925-4DD5-4BE6-8638-9FCA80A9AF32}">
      <dgm:prSet/>
      <dgm:spPr/>
      <dgm:t>
        <a:bodyPr/>
        <a:lstStyle/>
        <a:p>
          <a:endParaRPr lang="hu-HU"/>
        </a:p>
      </dgm:t>
    </dgm:pt>
    <dgm:pt modelId="{A63D7E5E-8B6D-4A4B-B059-8DF97E8883AB}">
      <dgm:prSet phldrT="[Szöveg]"/>
      <dgm:spPr/>
      <dgm:t>
        <a:bodyPr/>
        <a:lstStyle/>
        <a:p>
          <a:r>
            <a:rPr lang="hu-HU" dirty="0" smtClean="0"/>
            <a:t>Géptermi</a:t>
          </a:r>
        </a:p>
        <a:p>
          <a:r>
            <a:rPr lang="hu-HU" dirty="0" smtClean="0"/>
            <a:t>(kiscsoportos)</a:t>
          </a:r>
          <a:endParaRPr lang="hu-HU" dirty="0"/>
        </a:p>
      </dgm:t>
    </dgm:pt>
    <dgm:pt modelId="{D3D71A57-49D3-41EE-90C0-9DEE625F5DB8}" type="parTrans" cxnId="{03F25073-FD37-407A-BECF-77D8A547EA20}">
      <dgm:prSet/>
      <dgm:spPr/>
      <dgm:t>
        <a:bodyPr/>
        <a:lstStyle/>
        <a:p>
          <a:endParaRPr lang="hu-HU"/>
        </a:p>
      </dgm:t>
    </dgm:pt>
    <dgm:pt modelId="{FD7DE9A1-6611-4D39-95B7-F65759E33F4B}" type="sibTrans" cxnId="{03F25073-FD37-407A-BECF-77D8A547EA20}">
      <dgm:prSet/>
      <dgm:spPr/>
      <dgm:t>
        <a:bodyPr/>
        <a:lstStyle/>
        <a:p>
          <a:endParaRPr lang="hu-HU"/>
        </a:p>
      </dgm:t>
    </dgm:pt>
    <dgm:pt modelId="{F3E87F93-742C-4C59-BAEB-F803D2155A9C}" type="pres">
      <dgm:prSet presAssocID="{70383DA9-94F8-4AE7-947C-6A6B9C01309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BBC7ECF1-CB8F-48CB-8133-E8A3B1F039A8}" type="pres">
      <dgm:prSet presAssocID="{344C62EA-EA77-4C70-9D43-EF6C0668A37C}" presName="composite" presStyleCnt="0"/>
      <dgm:spPr/>
    </dgm:pt>
    <dgm:pt modelId="{1649DE32-C52D-4742-A805-E176CD9BBF7B}" type="pres">
      <dgm:prSet presAssocID="{344C62EA-EA77-4C70-9D43-EF6C0668A37C}" presName="bentUpArrow1" presStyleLbl="alignImgPlace1" presStyleIdx="0" presStyleCnt="3" custLinFactNeighborX="31460" custLinFactNeighborY="3566"/>
      <dgm:spPr/>
    </dgm:pt>
    <dgm:pt modelId="{47DD5BAD-325F-49EC-AB94-440C32E53905}" type="pres">
      <dgm:prSet presAssocID="{344C62EA-EA77-4C70-9D43-EF6C0668A37C}" presName="ParentText" presStyleLbl="node1" presStyleIdx="0" presStyleCnt="4" custScaleX="1145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E43A16-1FFB-4799-A741-39136184E22C}" type="pres">
      <dgm:prSet presAssocID="{344C62EA-EA77-4C70-9D43-EF6C0668A37C}" presName="ChildText" presStyleLbl="revTx" presStyleIdx="0" presStyleCnt="3" custLinFactNeighborX="32347" custLinFactNeighborY="63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D533A62-2EEA-45B1-85FC-C7639AE91DBD}" type="pres">
      <dgm:prSet presAssocID="{02E074EC-97D5-4C1C-9A2F-BA8D6BDAAAAE}" presName="sibTrans" presStyleCnt="0"/>
      <dgm:spPr/>
    </dgm:pt>
    <dgm:pt modelId="{0A33645B-4D9B-4601-9B43-3F4C36573AA5}" type="pres">
      <dgm:prSet presAssocID="{F3173971-3535-4A9E-A15E-642DB42E7BD6}" presName="composite" presStyleCnt="0"/>
      <dgm:spPr/>
    </dgm:pt>
    <dgm:pt modelId="{DBDA7438-AFA0-476E-829D-43CD425A4869}" type="pres">
      <dgm:prSet presAssocID="{F3173971-3535-4A9E-A15E-642DB42E7BD6}" presName="bentUpArrow1" presStyleLbl="alignImgPlace1" presStyleIdx="1" presStyleCnt="3" custLinFactNeighborX="64163" custLinFactNeighborY="-251"/>
      <dgm:spPr/>
    </dgm:pt>
    <dgm:pt modelId="{AB42D25E-1407-4DD3-85D7-6442CCD9E2B8}" type="pres">
      <dgm:prSet presAssocID="{F3173971-3535-4A9E-A15E-642DB42E7BD6}" presName="ParentText" presStyleLbl="node1" presStyleIdx="1" presStyleCnt="4" custScaleX="114530" custLinFactNeighborX="22092" custLinFactNeighborY="212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2DDEF0F-879E-45A3-80E6-4FA41F1B39B8}" type="pres">
      <dgm:prSet presAssocID="{F3173971-3535-4A9E-A15E-642DB42E7BD6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6CCE197-020A-49FB-B017-130B00F1CD7B}" type="pres">
      <dgm:prSet presAssocID="{3211B422-1E79-4BC4-AE60-D2A9715941E4}" presName="sibTrans" presStyleCnt="0"/>
      <dgm:spPr/>
    </dgm:pt>
    <dgm:pt modelId="{B55A2831-F509-4D1E-A128-C071615C2988}" type="pres">
      <dgm:prSet presAssocID="{E1153193-9561-4F35-8C5E-55893C3344F3}" presName="composite" presStyleCnt="0"/>
      <dgm:spPr/>
    </dgm:pt>
    <dgm:pt modelId="{B4757B87-C817-4ADD-994D-7E7D7095E5C8}" type="pres">
      <dgm:prSet presAssocID="{E1153193-9561-4F35-8C5E-55893C3344F3}" presName="bentUpArrow1" presStyleLbl="alignImgPlace1" presStyleIdx="2" presStyleCnt="3" custLinFactX="8752" custLinFactNeighborX="100000" custLinFactNeighborY="-4068"/>
      <dgm:spPr/>
    </dgm:pt>
    <dgm:pt modelId="{4775B9AF-D8FA-4714-9BFD-7FF5B4DA3614}" type="pres">
      <dgm:prSet presAssocID="{E1153193-9561-4F35-8C5E-55893C3344F3}" presName="ParentText" presStyleLbl="node1" presStyleIdx="2" presStyleCnt="4" custScaleX="114530" custLinFactNeighborX="50822" custLinFactNeighborY="-68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D2FAC11-27EE-498F-A4AA-9D73C447868A}" type="pres">
      <dgm:prSet presAssocID="{E1153193-9561-4F35-8C5E-55893C3344F3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78DEFC-EE63-41F9-8B2E-1262C9CADDC6}" type="pres">
      <dgm:prSet presAssocID="{C60538CB-5380-4AAA-B7C0-B8AF65EDD4AC}" presName="sibTrans" presStyleCnt="0"/>
      <dgm:spPr/>
    </dgm:pt>
    <dgm:pt modelId="{B23D7AD8-73C9-4B0A-9640-49E2E39B17AC}" type="pres">
      <dgm:prSet presAssocID="{A63D7E5E-8B6D-4A4B-B059-8DF97E8883AB}" presName="composite" presStyleCnt="0"/>
      <dgm:spPr/>
    </dgm:pt>
    <dgm:pt modelId="{EFB64D68-5329-450D-99F8-8044E31DC1FA}" type="pres">
      <dgm:prSet presAssocID="{A63D7E5E-8B6D-4A4B-B059-8DF97E8883AB}" presName="ParentText" presStyleLbl="node1" presStyleIdx="3" presStyleCnt="4" custScaleX="114530" custLinFactNeighborX="82402" custLinFactNeighborY="-215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9DC02E3-DE0B-49F8-86BD-95582A1F55D5}" type="presOf" srcId="{E1153193-9561-4F35-8C5E-55893C3344F3}" destId="{4775B9AF-D8FA-4714-9BFD-7FF5B4DA3614}" srcOrd="0" destOrd="0" presId="urn:microsoft.com/office/officeart/2005/8/layout/StepDownProcess"/>
    <dgm:cxn modelId="{C1290697-13BB-4906-8390-85958EFD3517}" type="presOf" srcId="{F3173971-3535-4A9E-A15E-642DB42E7BD6}" destId="{AB42D25E-1407-4DD3-85D7-6442CCD9E2B8}" srcOrd="0" destOrd="0" presId="urn:microsoft.com/office/officeart/2005/8/layout/StepDownProcess"/>
    <dgm:cxn modelId="{E3464B74-9AC8-4ABB-B9EB-CB01618744A7}" srcId="{70383DA9-94F8-4AE7-947C-6A6B9C01309D}" destId="{F3173971-3535-4A9E-A15E-642DB42E7BD6}" srcOrd="1" destOrd="0" parTransId="{D93CEEA6-B638-4B94-8178-81F02A52A565}" sibTransId="{3211B422-1E79-4BC4-AE60-D2A9715941E4}"/>
    <dgm:cxn modelId="{F4347192-6412-4643-8198-8DE48AD5DB51}" srcId="{70383DA9-94F8-4AE7-947C-6A6B9C01309D}" destId="{344C62EA-EA77-4C70-9D43-EF6C0668A37C}" srcOrd="0" destOrd="0" parTransId="{2D981D00-7A76-434D-9ED0-58E3758E9D82}" sibTransId="{02E074EC-97D5-4C1C-9A2F-BA8D6BDAAAAE}"/>
    <dgm:cxn modelId="{CDF52118-F228-47F6-8D30-F97F3B6A0B00}" type="presOf" srcId="{344C62EA-EA77-4C70-9D43-EF6C0668A37C}" destId="{47DD5BAD-325F-49EC-AB94-440C32E53905}" srcOrd="0" destOrd="0" presId="urn:microsoft.com/office/officeart/2005/8/layout/StepDownProcess"/>
    <dgm:cxn modelId="{F177B3A6-E047-45F5-92D8-6B5B8D0A8959}" type="presOf" srcId="{70383DA9-94F8-4AE7-947C-6A6B9C01309D}" destId="{F3E87F93-742C-4C59-BAEB-F803D2155A9C}" srcOrd="0" destOrd="0" presId="urn:microsoft.com/office/officeart/2005/8/layout/StepDownProcess"/>
    <dgm:cxn modelId="{54EC4925-4DD5-4BE6-8638-9FCA80A9AF32}" srcId="{70383DA9-94F8-4AE7-947C-6A6B9C01309D}" destId="{E1153193-9561-4F35-8C5E-55893C3344F3}" srcOrd="2" destOrd="0" parTransId="{9AC8766E-C6B6-4A00-AAD8-F4C2D9D51202}" sibTransId="{C60538CB-5380-4AAA-B7C0-B8AF65EDD4AC}"/>
    <dgm:cxn modelId="{03F25073-FD37-407A-BECF-77D8A547EA20}" srcId="{70383DA9-94F8-4AE7-947C-6A6B9C01309D}" destId="{A63D7E5E-8B6D-4A4B-B059-8DF97E8883AB}" srcOrd="3" destOrd="0" parTransId="{D3D71A57-49D3-41EE-90C0-9DEE625F5DB8}" sibTransId="{FD7DE9A1-6611-4D39-95B7-F65759E33F4B}"/>
    <dgm:cxn modelId="{C40FFD78-2941-4DD7-AFAE-8343CEE84B66}" type="presOf" srcId="{A63D7E5E-8B6D-4A4B-B059-8DF97E8883AB}" destId="{EFB64D68-5329-450D-99F8-8044E31DC1FA}" srcOrd="0" destOrd="0" presId="urn:microsoft.com/office/officeart/2005/8/layout/StepDownProcess"/>
    <dgm:cxn modelId="{B56207EC-DB8A-4DFF-93DF-39631BA6CA85}" type="presParOf" srcId="{F3E87F93-742C-4C59-BAEB-F803D2155A9C}" destId="{BBC7ECF1-CB8F-48CB-8133-E8A3B1F039A8}" srcOrd="0" destOrd="0" presId="urn:microsoft.com/office/officeart/2005/8/layout/StepDownProcess"/>
    <dgm:cxn modelId="{2BF26CBA-C73A-4F28-ACFC-551462526737}" type="presParOf" srcId="{BBC7ECF1-CB8F-48CB-8133-E8A3B1F039A8}" destId="{1649DE32-C52D-4742-A805-E176CD9BBF7B}" srcOrd="0" destOrd="0" presId="urn:microsoft.com/office/officeart/2005/8/layout/StepDownProcess"/>
    <dgm:cxn modelId="{046EE854-F04C-4E21-B8DC-DED82A59D1BA}" type="presParOf" srcId="{BBC7ECF1-CB8F-48CB-8133-E8A3B1F039A8}" destId="{47DD5BAD-325F-49EC-AB94-440C32E53905}" srcOrd="1" destOrd="0" presId="urn:microsoft.com/office/officeart/2005/8/layout/StepDownProcess"/>
    <dgm:cxn modelId="{84C9065B-BCA7-4C7F-9482-82AA4CF02CA3}" type="presParOf" srcId="{BBC7ECF1-CB8F-48CB-8133-E8A3B1F039A8}" destId="{78E43A16-1FFB-4799-A741-39136184E22C}" srcOrd="2" destOrd="0" presId="urn:microsoft.com/office/officeart/2005/8/layout/StepDownProcess"/>
    <dgm:cxn modelId="{C8418E54-45EC-4FF3-B8FA-0A861A8905EE}" type="presParOf" srcId="{F3E87F93-742C-4C59-BAEB-F803D2155A9C}" destId="{AD533A62-2EEA-45B1-85FC-C7639AE91DBD}" srcOrd="1" destOrd="0" presId="urn:microsoft.com/office/officeart/2005/8/layout/StepDownProcess"/>
    <dgm:cxn modelId="{258197CA-D8C4-4958-B0BA-F098ACBCCA89}" type="presParOf" srcId="{F3E87F93-742C-4C59-BAEB-F803D2155A9C}" destId="{0A33645B-4D9B-4601-9B43-3F4C36573AA5}" srcOrd="2" destOrd="0" presId="urn:microsoft.com/office/officeart/2005/8/layout/StepDownProcess"/>
    <dgm:cxn modelId="{05B11303-D401-4B22-8029-9003C43C59DA}" type="presParOf" srcId="{0A33645B-4D9B-4601-9B43-3F4C36573AA5}" destId="{DBDA7438-AFA0-476E-829D-43CD425A4869}" srcOrd="0" destOrd="0" presId="urn:microsoft.com/office/officeart/2005/8/layout/StepDownProcess"/>
    <dgm:cxn modelId="{BE84B803-BA7D-498C-9CBE-EB6AB8EC2704}" type="presParOf" srcId="{0A33645B-4D9B-4601-9B43-3F4C36573AA5}" destId="{AB42D25E-1407-4DD3-85D7-6442CCD9E2B8}" srcOrd="1" destOrd="0" presId="urn:microsoft.com/office/officeart/2005/8/layout/StepDownProcess"/>
    <dgm:cxn modelId="{178B0343-6A21-426F-99C2-915DFC5AFEFD}" type="presParOf" srcId="{0A33645B-4D9B-4601-9B43-3F4C36573AA5}" destId="{82DDEF0F-879E-45A3-80E6-4FA41F1B39B8}" srcOrd="2" destOrd="0" presId="urn:microsoft.com/office/officeart/2005/8/layout/StepDownProcess"/>
    <dgm:cxn modelId="{596AE39B-545A-44FB-91A3-A006ECF10751}" type="presParOf" srcId="{F3E87F93-742C-4C59-BAEB-F803D2155A9C}" destId="{36CCE197-020A-49FB-B017-130B00F1CD7B}" srcOrd="3" destOrd="0" presId="urn:microsoft.com/office/officeart/2005/8/layout/StepDownProcess"/>
    <dgm:cxn modelId="{9F124B3E-A364-4CE0-AD16-46E180F4F856}" type="presParOf" srcId="{F3E87F93-742C-4C59-BAEB-F803D2155A9C}" destId="{B55A2831-F509-4D1E-A128-C071615C2988}" srcOrd="4" destOrd="0" presId="urn:microsoft.com/office/officeart/2005/8/layout/StepDownProcess"/>
    <dgm:cxn modelId="{E5A2CC00-93B2-40C0-B5D7-0D90465E2C89}" type="presParOf" srcId="{B55A2831-F509-4D1E-A128-C071615C2988}" destId="{B4757B87-C817-4ADD-994D-7E7D7095E5C8}" srcOrd="0" destOrd="0" presId="urn:microsoft.com/office/officeart/2005/8/layout/StepDownProcess"/>
    <dgm:cxn modelId="{F228871A-FC45-474F-882D-B2D3E4811079}" type="presParOf" srcId="{B55A2831-F509-4D1E-A128-C071615C2988}" destId="{4775B9AF-D8FA-4714-9BFD-7FF5B4DA3614}" srcOrd="1" destOrd="0" presId="urn:microsoft.com/office/officeart/2005/8/layout/StepDownProcess"/>
    <dgm:cxn modelId="{CB55D8D2-E814-40A4-83A1-88378BDD6C64}" type="presParOf" srcId="{B55A2831-F509-4D1E-A128-C071615C2988}" destId="{2D2FAC11-27EE-498F-A4AA-9D73C447868A}" srcOrd="2" destOrd="0" presId="urn:microsoft.com/office/officeart/2005/8/layout/StepDownProcess"/>
    <dgm:cxn modelId="{42A2505A-AB0E-41AD-BEDC-AA8E8944A42F}" type="presParOf" srcId="{F3E87F93-742C-4C59-BAEB-F803D2155A9C}" destId="{C678DEFC-EE63-41F9-8B2E-1262C9CADDC6}" srcOrd="5" destOrd="0" presId="urn:microsoft.com/office/officeart/2005/8/layout/StepDownProcess"/>
    <dgm:cxn modelId="{76E79E58-6B92-4A34-8DCB-A5B9B5196DAF}" type="presParOf" srcId="{F3E87F93-742C-4C59-BAEB-F803D2155A9C}" destId="{B23D7AD8-73C9-4B0A-9640-49E2E39B17AC}" srcOrd="6" destOrd="0" presId="urn:microsoft.com/office/officeart/2005/8/layout/StepDownProcess"/>
    <dgm:cxn modelId="{C70A8CF2-9FEF-40B5-A887-89B99A0397BE}" type="presParOf" srcId="{B23D7AD8-73C9-4B0A-9640-49E2E39B17AC}" destId="{EFB64D68-5329-450D-99F8-8044E31DC1FA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800458-1DD4-47BD-90E0-12BAC365B5AA}" type="doc">
      <dgm:prSet loTypeId="urn:microsoft.com/office/officeart/2005/8/layout/hList3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hu-HU"/>
        </a:p>
      </dgm:t>
    </dgm:pt>
    <dgm:pt modelId="{84CD45A8-8301-40B6-8491-E02FB9F09CA8}">
      <dgm:prSet phldrT="[Szöveg]"/>
      <dgm:spPr/>
      <dgm:t>
        <a:bodyPr/>
        <a:lstStyle/>
        <a:p>
          <a:r>
            <a:rPr lang="hu-HU" b="1" dirty="0" smtClean="0"/>
            <a:t>4 modulból áll a szakrendszer:</a:t>
          </a:r>
          <a:endParaRPr lang="hu-HU" dirty="0"/>
        </a:p>
      </dgm:t>
    </dgm:pt>
    <dgm:pt modelId="{5630CF70-0845-4EF7-BA49-3F06A58057C4}" type="parTrans" cxnId="{FF9DDF43-05AA-4C3A-80F3-ECCB6318451F}">
      <dgm:prSet/>
      <dgm:spPr/>
      <dgm:t>
        <a:bodyPr/>
        <a:lstStyle/>
        <a:p>
          <a:endParaRPr lang="hu-HU"/>
        </a:p>
      </dgm:t>
    </dgm:pt>
    <dgm:pt modelId="{3766D3C2-7F86-4C9F-9127-473EB9DE4FD0}" type="sibTrans" cxnId="{FF9DDF43-05AA-4C3A-80F3-ECCB6318451F}">
      <dgm:prSet/>
      <dgm:spPr/>
      <dgm:t>
        <a:bodyPr/>
        <a:lstStyle/>
        <a:p>
          <a:endParaRPr lang="hu-HU"/>
        </a:p>
      </dgm:t>
    </dgm:pt>
    <dgm:pt modelId="{EE815557-1131-4FB3-89D8-6A21AD048E15}">
      <dgm:prSet phldrT="[Szöveg]" custT="1"/>
      <dgm:spPr/>
      <dgm:t>
        <a:bodyPr/>
        <a:lstStyle/>
        <a:p>
          <a:r>
            <a:rPr lang="hu-HU" sz="2400" b="1" dirty="0" smtClean="0"/>
            <a:t>KASZPER</a:t>
          </a:r>
          <a:r>
            <a:rPr lang="hu-HU" sz="2400" dirty="0" smtClean="0"/>
            <a:t> </a:t>
          </a:r>
        </a:p>
        <a:p>
          <a:r>
            <a:rPr lang="hu-HU" sz="2400" dirty="0" smtClean="0"/>
            <a:t> Központi Analitikai Számviteli – Pénzügyi  Rendszer</a:t>
          </a:r>
          <a:endParaRPr lang="hu-HU" sz="2400" dirty="0"/>
        </a:p>
      </dgm:t>
    </dgm:pt>
    <dgm:pt modelId="{37E6780E-301E-4408-8BB5-B2E00909AA2B}" type="parTrans" cxnId="{F555D8FE-AC90-45EC-A83E-9477C1952528}">
      <dgm:prSet/>
      <dgm:spPr/>
      <dgm:t>
        <a:bodyPr/>
        <a:lstStyle/>
        <a:p>
          <a:endParaRPr lang="hu-HU"/>
        </a:p>
      </dgm:t>
    </dgm:pt>
    <dgm:pt modelId="{48AE85F6-2724-4F7C-AEDB-47E3520656D6}" type="sibTrans" cxnId="{F555D8FE-AC90-45EC-A83E-9477C1952528}">
      <dgm:prSet/>
      <dgm:spPr/>
      <dgm:t>
        <a:bodyPr/>
        <a:lstStyle/>
        <a:p>
          <a:endParaRPr lang="hu-HU"/>
        </a:p>
      </dgm:t>
    </dgm:pt>
    <dgm:pt modelId="{232E9539-D454-4814-BB97-A6D2EBBC6C81}">
      <dgm:prSet phldrT="[Szöveg]" custT="1"/>
      <dgm:spPr/>
      <dgm:t>
        <a:bodyPr/>
        <a:lstStyle/>
        <a:p>
          <a:r>
            <a:rPr lang="hu-HU" sz="2400" b="1" dirty="0" smtClean="0"/>
            <a:t>KATI</a:t>
          </a:r>
          <a:r>
            <a:rPr lang="hu-HU" sz="2400" dirty="0" smtClean="0"/>
            <a:t> </a:t>
          </a:r>
        </a:p>
        <a:p>
          <a:r>
            <a:rPr lang="hu-HU" sz="2400" dirty="0" smtClean="0"/>
            <a:t> Tárgyi eszköz és </a:t>
          </a:r>
          <a:r>
            <a:rPr lang="hu-HU" sz="2400" dirty="0" err="1" smtClean="0"/>
            <a:t>készletnyilván-</a:t>
          </a:r>
          <a:endParaRPr lang="hu-HU" sz="2400" dirty="0" smtClean="0"/>
        </a:p>
        <a:p>
          <a:r>
            <a:rPr lang="hu-HU" sz="2400" dirty="0" smtClean="0"/>
            <a:t>tartó modul</a:t>
          </a:r>
          <a:endParaRPr lang="hu-HU" sz="2400" dirty="0"/>
        </a:p>
      </dgm:t>
    </dgm:pt>
    <dgm:pt modelId="{5260AE60-37F9-43B4-A8CE-1A4EF2A23BAD}" type="parTrans" cxnId="{C23B20C4-84D8-4986-99AC-83524AE8C342}">
      <dgm:prSet/>
      <dgm:spPr/>
      <dgm:t>
        <a:bodyPr/>
        <a:lstStyle/>
        <a:p>
          <a:endParaRPr lang="hu-HU"/>
        </a:p>
      </dgm:t>
    </dgm:pt>
    <dgm:pt modelId="{9E436638-4A3E-4F24-8216-387FDD4B4402}" type="sibTrans" cxnId="{C23B20C4-84D8-4986-99AC-83524AE8C342}">
      <dgm:prSet/>
      <dgm:spPr/>
      <dgm:t>
        <a:bodyPr/>
        <a:lstStyle/>
        <a:p>
          <a:endParaRPr lang="hu-HU"/>
        </a:p>
      </dgm:t>
    </dgm:pt>
    <dgm:pt modelId="{1131A5D7-8B79-4EE8-8683-265882470735}">
      <dgm:prSet phldrT="[Szöveg]" custT="1"/>
      <dgm:spPr/>
      <dgm:t>
        <a:bodyPr/>
        <a:lstStyle/>
        <a:p>
          <a:r>
            <a:rPr lang="hu-HU" sz="2400" b="1" dirty="0" smtClean="0"/>
            <a:t>ETRIUSZ</a:t>
          </a:r>
          <a:r>
            <a:rPr lang="hu-HU" sz="2400" dirty="0" smtClean="0"/>
            <a:t> Költségvetési, tervezési és beszámoló készítő modul</a:t>
          </a:r>
          <a:endParaRPr lang="hu-HU" sz="2400" dirty="0"/>
        </a:p>
      </dgm:t>
    </dgm:pt>
    <dgm:pt modelId="{5B0C74AC-66E3-43F1-BF64-D6F4391756B5}" type="parTrans" cxnId="{ECBFC950-7013-4E03-8083-3999DD8E8B18}">
      <dgm:prSet/>
      <dgm:spPr/>
      <dgm:t>
        <a:bodyPr/>
        <a:lstStyle/>
        <a:p>
          <a:endParaRPr lang="hu-HU"/>
        </a:p>
      </dgm:t>
    </dgm:pt>
    <dgm:pt modelId="{30ED9F24-8F31-48DE-9896-920DD8FE08D8}" type="sibTrans" cxnId="{ECBFC950-7013-4E03-8083-3999DD8E8B18}">
      <dgm:prSet/>
      <dgm:spPr/>
      <dgm:t>
        <a:bodyPr/>
        <a:lstStyle/>
        <a:p>
          <a:endParaRPr lang="hu-HU"/>
        </a:p>
      </dgm:t>
    </dgm:pt>
    <dgm:pt modelId="{F34C6859-0378-4482-A599-CEE27A9C3563}">
      <dgm:prSet phldrT="[Szöveg]" custT="1"/>
      <dgm:spPr/>
      <dgm:t>
        <a:bodyPr/>
        <a:lstStyle/>
        <a:p>
          <a:r>
            <a:rPr lang="hu-HU" sz="2400" b="1" dirty="0" smtClean="0"/>
            <a:t>VIR</a:t>
          </a:r>
          <a:r>
            <a:rPr lang="hu-HU" sz="2400" dirty="0" smtClean="0"/>
            <a:t> </a:t>
          </a:r>
        </a:p>
        <a:p>
          <a:r>
            <a:rPr lang="hu-HU" sz="2400" dirty="0" smtClean="0"/>
            <a:t> Vezetői információs rendszer</a:t>
          </a:r>
          <a:endParaRPr lang="hu-HU" sz="2400" dirty="0"/>
        </a:p>
      </dgm:t>
    </dgm:pt>
    <dgm:pt modelId="{59543A50-5334-4FAC-974A-9C09CAF9430E}" type="parTrans" cxnId="{7F600E19-5CF8-457B-B652-C465005553A6}">
      <dgm:prSet/>
      <dgm:spPr/>
      <dgm:t>
        <a:bodyPr/>
        <a:lstStyle/>
        <a:p>
          <a:endParaRPr lang="hu-HU"/>
        </a:p>
      </dgm:t>
    </dgm:pt>
    <dgm:pt modelId="{EF0916C9-4ADD-4B3E-A6C3-1D364092815F}" type="sibTrans" cxnId="{7F600E19-5CF8-457B-B652-C465005553A6}">
      <dgm:prSet/>
      <dgm:spPr/>
      <dgm:t>
        <a:bodyPr/>
        <a:lstStyle/>
        <a:p>
          <a:endParaRPr lang="hu-HU"/>
        </a:p>
      </dgm:t>
    </dgm:pt>
    <dgm:pt modelId="{589D5519-808A-42F0-A291-2811E254849C}" type="pres">
      <dgm:prSet presAssocID="{67800458-1DD4-47BD-90E0-12BAC365B5A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38C7F1D-0930-4EEE-ADC5-A5B2B199E0AB}" type="pres">
      <dgm:prSet presAssocID="{84CD45A8-8301-40B6-8491-E02FB9F09CA8}" presName="roof" presStyleLbl="dkBgShp" presStyleIdx="0" presStyleCnt="2" custLinFactNeighborX="-287"/>
      <dgm:spPr/>
      <dgm:t>
        <a:bodyPr/>
        <a:lstStyle/>
        <a:p>
          <a:endParaRPr lang="hu-HU"/>
        </a:p>
      </dgm:t>
    </dgm:pt>
    <dgm:pt modelId="{9CD10159-ECFB-4DBC-B9F0-69A3E5D2F29F}" type="pres">
      <dgm:prSet presAssocID="{84CD45A8-8301-40B6-8491-E02FB9F09CA8}" presName="pillars" presStyleCnt="0"/>
      <dgm:spPr/>
    </dgm:pt>
    <dgm:pt modelId="{67FAFCFB-F219-415F-936A-5D256FAAE717}" type="pres">
      <dgm:prSet presAssocID="{84CD45A8-8301-40B6-8491-E02FB9F09CA8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B4AE6C-5A8E-49B2-9445-854FBF8B474B}" type="pres">
      <dgm:prSet presAssocID="{232E9539-D454-4814-BB97-A6D2EBBC6C81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1B9281B-C12F-4B8B-806C-564FB1739368}" type="pres">
      <dgm:prSet presAssocID="{1131A5D7-8B79-4EE8-8683-265882470735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B3AA1EB-4A15-4463-9034-F1A1E2FC4D85}" type="pres">
      <dgm:prSet presAssocID="{F34C6859-0378-4482-A599-CEE27A9C3563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49EC43-4D07-46AC-958B-8623623E48DE}" type="pres">
      <dgm:prSet presAssocID="{84CD45A8-8301-40B6-8491-E02FB9F09CA8}" presName="base" presStyleLbl="dkBgShp" presStyleIdx="1" presStyleCnt="2"/>
      <dgm:spPr/>
    </dgm:pt>
  </dgm:ptLst>
  <dgm:cxnLst>
    <dgm:cxn modelId="{FF9DDF43-05AA-4C3A-80F3-ECCB6318451F}" srcId="{67800458-1DD4-47BD-90E0-12BAC365B5AA}" destId="{84CD45A8-8301-40B6-8491-E02FB9F09CA8}" srcOrd="0" destOrd="0" parTransId="{5630CF70-0845-4EF7-BA49-3F06A58057C4}" sibTransId="{3766D3C2-7F86-4C9F-9127-473EB9DE4FD0}"/>
    <dgm:cxn modelId="{0FCF115F-07FC-4BEE-A63F-C529F3E7B199}" type="presOf" srcId="{67800458-1DD4-47BD-90E0-12BAC365B5AA}" destId="{589D5519-808A-42F0-A291-2811E254849C}" srcOrd="0" destOrd="0" presId="urn:microsoft.com/office/officeart/2005/8/layout/hList3"/>
    <dgm:cxn modelId="{D4C63F04-E9E5-41A9-9DBE-B7CC2F9DBE71}" type="presOf" srcId="{232E9539-D454-4814-BB97-A6D2EBBC6C81}" destId="{CCB4AE6C-5A8E-49B2-9445-854FBF8B474B}" srcOrd="0" destOrd="0" presId="urn:microsoft.com/office/officeart/2005/8/layout/hList3"/>
    <dgm:cxn modelId="{CEDD023F-0773-4E48-886C-06763067BE95}" type="presOf" srcId="{84CD45A8-8301-40B6-8491-E02FB9F09CA8}" destId="{938C7F1D-0930-4EEE-ADC5-A5B2B199E0AB}" srcOrd="0" destOrd="0" presId="urn:microsoft.com/office/officeart/2005/8/layout/hList3"/>
    <dgm:cxn modelId="{24AFF435-DFB0-41AF-A183-32B8BCB622B6}" type="presOf" srcId="{EE815557-1131-4FB3-89D8-6A21AD048E15}" destId="{67FAFCFB-F219-415F-936A-5D256FAAE717}" srcOrd="0" destOrd="0" presId="urn:microsoft.com/office/officeart/2005/8/layout/hList3"/>
    <dgm:cxn modelId="{ECBFC950-7013-4E03-8083-3999DD8E8B18}" srcId="{84CD45A8-8301-40B6-8491-E02FB9F09CA8}" destId="{1131A5D7-8B79-4EE8-8683-265882470735}" srcOrd="2" destOrd="0" parTransId="{5B0C74AC-66E3-43F1-BF64-D6F4391756B5}" sibTransId="{30ED9F24-8F31-48DE-9896-920DD8FE08D8}"/>
    <dgm:cxn modelId="{41B7BE1A-FBAF-40FE-BD92-F61ADFFF7239}" type="presOf" srcId="{F34C6859-0378-4482-A599-CEE27A9C3563}" destId="{EB3AA1EB-4A15-4463-9034-F1A1E2FC4D85}" srcOrd="0" destOrd="0" presId="urn:microsoft.com/office/officeart/2005/8/layout/hList3"/>
    <dgm:cxn modelId="{F555D8FE-AC90-45EC-A83E-9477C1952528}" srcId="{84CD45A8-8301-40B6-8491-E02FB9F09CA8}" destId="{EE815557-1131-4FB3-89D8-6A21AD048E15}" srcOrd="0" destOrd="0" parTransId="{37E6780E-301E-4408-8BB5-B2E00909AA2B}" sibTransId="{48AE85F6-2724-4F7C-AEDB-47E3520656D6}"/>
    <dgm:cxn modelId="{7F600E19-5CF8-457B-B652-C465005553A6}" srcId="{84CD45A8-8301-40B6-8491-E02FB9F09CA8}" destId="{F34C6859-0378-4482-A599-CEE27A9C3563}" srcOrd="3" destOrd="0" parTransId="{59543A50-5334-4FAC-974A-9C09CAF9430E}" sibTransId="{EF0916C9-4ADD-4B3E-A6C3-1D364092815F}"/>
    <dgm:cxn modelId="{78E2A5FE-39E6-4F90-ABC3-D89F9DA608A9}" type="presOf" srcId="{1131A5D7-8B79-4EE8-8683-265882470735}" destId="{F1B9281B-C12F-4B8B-806C-564FB1739368}" srcOrd="0" destOrd="0" presId="urn:microsoft.com/office/officeart/2005/8/layout/hList3"/>
    <dgm:cxn modelId="{C23B20C4-84D8-4986-99AC-83524AE8C342}" srcId="{84CD45A8-8301-40B6-8491-E02FB9F09CA8}" destId="{232E9539-D454-4814-BB97-A6D2EBBC6C81}" srcOrd="1" destOrd="0" parTransId="{5260AE60-37F9-43B4-A8CE-1A4EF2A23BAD}" sibTransId="{9E436638-4A3E-4F24-8216-387FDD4B4402}"/>
    <dgm:cxn modelId="{753CACEE-0618-41DE-AF94-5820F967A129}" type="presParOf" srcId="{589D5519-808A-42F0-A291-2811E254849C}" destId="{938C7F1D-0930-4EEE-ADC5-A5B2B199E0AB}" srcOrd="0" destOrd="0" presId="urn:microsoft.com/office/officeart/2005/8/layout/hList3"/>
    <dgm:cxn modelId="{F66E4F11-954C-4EE4-B253-3764D78A20FB}" type="presParOf" srcId="{589D5519-808A-42F0-A291-2811E254849C}" destId="{9CD10159-ECFB-4DBC-B9F0-69A3E5D2F29F}" srcOrd="1" destOrd="0" presId="urn:microsoft.com/office/officeart/2005/8/layout/hList3"/>
    <dgm:cxn modelId="{BD2394D9-483A-46E1-9635-F0382E70A7B8}" type="presParOf" srcId="{9CD10159-ECFB-4DBC-B9F0-69A3E5D2F29F}" destId="{67FAFCFB-F219-415F-936A-5D256FAAE717}" srcOrd="0" destOrd="0" presId="urn:microsoft.com/office/officeart/2005/8/layout/hList3"/>
    <dgm:cxn modelId="{47906C9C-E878-432E-BE9F-B861751E6E35}" type="presParOf" srcId="{9CD10159-ECFB-4DBC-B9F0-69A3E5D2F29F}" destId="{CCB4AE6C-5A8E-49B2-9445-854FBF8B474B}" srcOrd="1" destOrd="0" presId="urn:microsoft.com/office/officeart/2005/8/layout/hList3"/>
    <dgm:cxn modelId="{E28D2032-F6F0-4C77-BFEB-926A15885687}" type="presParOf" srcId="{9CD10159-ECFB-4DBC-B9F0-69A3E5D2F29F}" destId="{F1B9281B-C12F-4B8B-806C-564FB1739368}" srcOrd="2" destOrd="0" presId="urn:microsoft.com/office/officeart/2005/8/layout/hList3"/>
    <dgm:cxn modelId="{2B8EC9E4-AF64-48CA-BBE3-0FC05FA1CA10}" type="presParOf" srcId="{9CD10159-ECFB-4DBC-B9F0-69A3E5D2F29F}" destId="{EB3AA1EB-4A15-4463-9034-F1A1E2FC4D85}" srcOrd="3" destOrd="0" presId="urn:microsoft.com/office/officeart/2005/8/layout/hList3"/>
    <dgm:cxn modelId="{73CE5B36-9AAF-4EC9-A0E3-C55B10BF25B3}" type="presParOf" srcId="{589D5519-808A-42F0-A291-2811E254849C}" destId="{1C49EC43-4D07-46AC-958B-8623623E48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091F2-6595-40F2-A14B-28EC73C7720C}">
      <dsp:nvSpPr>
        <dsp:cNvPr id="0" name=""/>
        <dsp:cNvSpPr/>
      </dsp:nvSpPr>
      <dsp:spPr>
        <a:xfrm>
          <a:off x="3366371" y="0"/>
          <a:ext cx="5565999" cy="10172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/>
            <a:t>A szakrendszerek számára egységes felületet és hozzáférést, az egységes felhasználó-, és jogosultságkezelést, valamint a rendszerszintű menedzsment (üzleti) funkciók elérését biztosítja.</a:t>
          </a:r>
          <a:endParaRPr lang="hu-HU" sz="1400" b="1" kern="1200" dirty="0"/>
        </a:p>
      </dsp:txBody>
      <dsp:txXfrm>
        <a:off x="3366371" y="127155"/>
        <a:ext cx="5184536" cy="762927"/>
      </dsp:txXfrm>
    </dsp:sp>
    <dsp:sp modelId="{8EC84C6F-EB11-4F31-86CD-2F5146415CB2}">
      <dsp:nvSpPr>
        <dsp:cNvPr id="0" name=""/>
        <dsp:cNvSpPr/>
      </dsp:nvSpPr>
      <dsp:spPr>
        <a:xfrm>
          <a:off x="212644" y="58477"/>
          <a:ext cx="3153726" cy="90052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Keretrendszer</a:t>
          </a:r>
        </a:p>
      </dsp:txBody>
      <dsp:txXfrm>
        <a:off x="256604" y="102437"/>
        <a:ext cx="3065806" cy="812608"/>
      </dsp:txXfrm>
    </dsp:sp>
    <dsp:sp modelId="{606DB484-6E5E-4384-A00F-617E444D651C}">
      <dsp:nvSpPr>
        <dsp:cNvPr id="0" name=""/>
        <dsp:cNvSpPr/>
      </dsp:nvSpPr>
      <dsp:spPr>
        <a:xfrm>
          <a:off x="3365192" y="1107178"/>
          <a:ext cx="5571440" cy="10172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/>
            <a:t>A e-közigazgatáshoz kapcsolódóan az ASP rendszerben olyan integrált szakrendszerek kerültek bevezetésre, amelyek hatékonyan segítik az önkormányzatok, illetve a felettes szervek napi munkáját.</a:t>
          </a:r>
          <a:endParaRPr lang="hu-HU" sz="1400" b="1" kern="1200" dirty="0"/>
        </a:p>
      </dsp:txBody>
      <dsp:txXfrm>
        <a:off x="3365192" y="1234333"/>
        <a:ext cx="5189977" cy="762927"/>
      </dsp:txXfrm>
    </dsp:sp>
    <dsp:sp modelId="{04F63469-BCB9-426C-B72E-D853834C6D3C}">
      <dsp:nvSpPr>
        <dsp:cNvPr id="0" name=""/>
        <dsp:cNvSpPr/>
      </dsp:nvSpPr>
      <dsp:spPr>
        <a:xfrm>
          <a:off x="208382" y="1165767"/>
          <a:ext cx="3156809" cy="90052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>
              <a:solidFill>
                <a:schemeClr val="bg1"/>
              </a:solidFill>
            </a:rPr>
            <a:t>Szakrendszerek</a:t>
          </a:r>
        </a:p>
      </dsp:txBody>
      <dsp:txXfrm>
        <a:off x="252342" y="1209727"/>
        <a:ext cx="3068889" cy="812608"/>
      </dsp:txXfrm>
    </dsp:sp>
    <dsp:sp modelId="{49F3F428-5ECB-4DE9-8C06-13306E35BC24}">
      <dsp:nvSpPr>
        <dsp:cNvPr id="0" name=""/>
        <dsp:cNvSpPr/>
      </dsp:nvSpPr>
      <dsp:spPr>
        <a:xfrm>
          <a:off x="3312385" y="2214702"/>
          <a:ext cx="5571440" cy="20004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/>
            <a:t>Az önkormányzati gazdálkodás felső kormányzati szintű ellenőrzési és monitoring tevékenységének támogatása</a:t>
          </a:r>
          <a:endParaRPr lang="hu-HU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/>
            <a:t>Önkormányzatok adatszolgáltatási és beszámolási kötelezettségeinek egyszerűsítése és egységes, központi alapra helyezése</a:t>
          </a:r>
          <a:endParaRPr lang="hu-HU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/>
            <a:t>Vezetői információk és operatív döntéstámogatás az önkormányzatok számára. </a:t>
          </a:r>
          <a:endParaRPr lang="hu-HU" sz="1400" b="1" kern="1200" dirty="0"/>
        </a:p>
      </dsp:txBody>
      <dsp:txXfrm>
        <a:off x="3312385" y="2464763"/>
        <a:ext cx="4821257" cy="1500365"/>
      </dsp:txXfrm>
    </dsp:sp>
    <dsp:sp modelId="{807B7479-6D7D-437B-8FEB-3F1A6C6DA03F}">
      <dsp:nvSpPr>
        <dsp:cNvPr id="0" name=""/>
        <dsp:cNvSpPr/>
      </dsp:nvSpPr>
      <dsp:spPr>
        <a:xfrm>
          <a:off x="208382" y="2764682"/>
          <a:ext cx="3156809" cy="90052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>
              <a:solidFill>
                <a:schemeClr val="bg1"/>
              </a:solidFill>
            </a:rPr>
            <a:t>Adattárház</a:t>
          </a:r>
        </a:p>
      </dsp:txBody>
      <dsp:txXfrm>
        <a:off x="252342" y="2808642"/>
        <a:ext cx="3068889" cy="812608"/>
      </dsp:txXfrm>
    </dsp:sp>
    <dsp:sp modelId="{53D34F21-E3BB-42C0-A302-518957E403FE}">
      <dsp:nvSpPr>
        <dsp:cNvPr id="0" name=""/>
        <dsp:cNvSpPr/>
      </dsp:nvSpPr>
      <dsp:spPr>
        <a:xfrm>
          <a:off x="3365192" y="4305366"/>
          <a:ext cx="5571440" cy="10172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/>
            <a:t>Az önkormányzati ASP rendszer napi adminisztratív, ügyfélszolgálati és működtetési feladatait segítő alkalmazások.</a:t>
          </a:r>
          <a:endParaRPr lang="hu-HU" sz="1400" b="1" kern="1200" dirty="0"/>
        </a:p>
      </dsp:txBody>
      <dsp:txXfrm>
        <a:off x="3365192" y="4432521"/>
        <a:ext cx="5189977" cy="762927"/>
      </dsp:txXfrm>
    </dsp:sp>
    <dsp:sp modelId="{DDFDE59C-C2DB-4238-9A34-96E76692D320}">
      <dsp:nvSpPr>
        <dsp:cNvPr id="0" name=""/>
        <dsp:cNvSpPr/>
      </dsp:nvSpPr>
      <dsp:spPr>
        <a:xfrm>
          <a:off x="208382" y="4363597"/>
          <a:ext cx="3156809" cy="90052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Támogató rendszerek</a:t>
          </a:r>
          <a:endParaRPr lang="hu-HU" sz="2600" kern="1200" dirty="0"/>
        </a:p>
      </dsp:txBody>
      <dsp:txXfrm>
        <a:off x="252342" y="4407557"/>
        <a:ext cx="3068889" cy="812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85FAA-5CD4-4AA9-A69C-02DB85F253A0}">
      <dsp:nvSpPr>
        <dsp:cNvPr id="0" name=""/>
        <dsp:cNvSpPr/>
      </dsp:nvSpPr>
      <dsp:spPr>
        <a:xfrm>
          <a:off x="0" y="157121"/>
          <a:ext cx="8712968" cy="804713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smtClean="0"/>
            <a:t>A Kincstár működtetési feladatai:</a:t>
          </a:r>
          <a:endParaRPr lang="hu-HU" sz="3700" kern="1200" dirty="0"/>
        </a:p>
      </dsp:txBody>
      <dsp:txXfrm>
        <a:off x="0" y="157121"/>
        <a:ext cx="8712968" cy="804713"/>
      </dsp:txXfrm>
    </dsp:sp>
    <dsp:sp modelId="{91266D71-3E5B-4D8D-A053-3084912C8B51}">
      <dsp:nvSpPr>
        <dsp:cNvPr id="0" name=""/>
        <dsp:cNvSpPr/>
      </dsp:nvSpPr>
      <dsp:spPr>
        <a:xfrm>
          <a:off x="0" y="949659"/>
          <a:ext cx="2178241" cy="366255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a csatlakozás- és szolgáltatás-menedzsment ellátása, </a:t>
          </a:r>
          <a:endParaRPr lang="hu-HU" sz="1900" b="1" kern="1200" dirty="0"/>
        </a:p>
      </dsp:txBody>
      <dsp:txXfrm>
        <a:off x="0" y="949659"/>
        <a:ext cx="2178241" cy="3662558"/>
      </dsp:txXfrm>
    </dsp:sp>
    <dsp:sp modelId="{03D794D0-B070-4D45-B604-4041B362C52C}">
      <dsp:nvSpPr>
        <dsp:cNvPr id="0" name=""/>
        <dsp:cNvSpPr/>
      </dsp:nvSpPr>
      <dsp:spPr>
        <a:xfrm>
          <a:off x="2178241" y="949659"/>
          <a:ext cx="2178241" cy="366255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900" b="1" kern="1200" dirty="0" smtClean="0"/>
            <a:t>a szolgáltatásokkal kapcsolatos kommunikációs és képzési feladatok elvégzése,</a:t>
          </a:r>
        </a:p>
      </dsp:txBody>
      <dsp:txXfrm>
        <a:off x="2178241" y="949659"/>
        <a:ext cx="2178241" cy="3662558"/>
      </dsp:txXfrm>
    </dsp:sp>
    <dsp:sp modelId="{DED40DBB-F3B7-4C15-B626-B556B0C6F93A}">
      <dsp:nvSpPr>
        <dsp:cNvPr id="0" name=""/>
        <dsp:cNvSpPr/>
      </dsp:nvSpPr>
      <dsp:spPr>
        <a:xfrm>
          <a:off x="4356483" y="949659"/>
          <a:ext cx="2178241" cy="366255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900" b="1" kern="1200" dirty="0" smtClean="0"/>
            <a:t>a szolgáltatási szerződések csatlakozó szervezetekkel való megkötése és módosítása,</a:t>
          </a:r>
        </a:p>
        <a:p>
          <a:pPr lvl="0" algn="ctr">
            <a:spcBef>
              <a:spcPct val="0"/>
            </a:spcBef>
          </a:pPr>
          <a:endParaRPr lang="hu-HU" sz="1900" b="1" kern="1200" dirty="0" smtClean="0"/>
        </a:p>
      </dsp:txBody>
      <dsp:txXfrm>
        <a:off x="4356483" y="949659"/>
        <a:ext cx="2178241" cy="3662558"/>
      </dsp:txXfrm>
    </dsp:sp>
    <dsp:sp modelId="{A252CFA6-A6DF-423F-A2BB-4A876193C1BE}">
      <dsp:nvSpPr>
        <dsp:cNvPr id="0" name=""/>
        <dsp:cNvSpPr/>
      </dsp:nvSpPr>
      <dsp:spPr>
        <a:xfrm>
          <a:off x="6534726" y="949659"/>
          <a:ext cx="2178241" cy="366255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900" b="1" kern="1200" dirty="0" smtClean="0"/>
            <a:t>ügyfélszolgálat biztosításával a szolgáltatással kapcsolatos ügyfél-kapcsolattartási, tájékoztatási és adminisztratív feladatok ellátása, biztosítva a hibabejelentés lehetőségét.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900" b="1" kern="1200" dirty="0"/>
        </a:p>
      </dsp:txBody>
      <dsp:txXfrm>
        <a:off x="6534726" y="949659"/>
        <a:ext cx="2178241" cy="3662558"/>
      </dsp:txXfrm>
    </dsp:sp>
    <dsp:sp modelId="{BC2A2845-AEE3-4A78-959A-F081A93CE3F0}">
      <dsp:nvSpPr>
        <dsp:cNvPr id="0" name=""/>
        <dsp:cNvSpPr/>
      </dsp:nvSpPr>
      <dsp:spPr>
        <a:xfrm>
          <a:off x="0" y="4285797"/>
          <a:ext cx="8712968" cy="334413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9DE32-C52D-4742-A805-E176CD9BBF7B}">
      <dsp:nvSpPr>
        <dsp:cNvPr id="0" name=""/>
        <dsp:cNvSpPr/>
      </dsp:nvSpPr>
      <dsp:spPr>
        <a:xfrm rot="5400000">
          <a:off x="2449952" y="1249847"/>
          <a:ext cx="1064306" cy="12116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5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7DD5BAD-325F-49EC-AB94-440C32E53905}">
      <dsp:nvSpPr>
        <dsp:cNvPr id="0" name=""/>
        <dsp:cNvSpPr/>
      </dsp:nvSpPr>
      <dsp:spPr>
        <a:xfrm>
          <a:off x="1656618" y="32089"/>
          <a:ext cx="2051994" cy="125410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Keret</a:t>
          </a:r>
          <a:endParaRPr lang="hu-HU" sz="2400" kern="1200" dirty="0"/>
        </a:p>
      </dsp:txBody>
      <dsp:txXfrm>
        <a:off x="1717849" y="93320"/>
        <a:ext cx="1929532" cy="1131645"/>
      </dsp:txXfrm>
    </dsp:sp>
    <dsp:sp modelId="{78E43A16-1FFB-4799-A741-39136184E22C}">
      <dsp:nvSpPr>
        <dsp:cNvPr id="0" name=""/>
        <dsp:cNvSpPr/>
      </dsp:nvSpPr>
      <dsp:spPr>
        <a:xfrm>
          <a:off x="3999958" y="216021"/>
          <a:ext cx="1303086" cy="1013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A7438-AFA0-476E-829D-43CD425A4869}">
      <dsp:nvSpPr>
        <dsp:cNvPr id="0" name=""/>
        <dsp:cNvSpPr/>
      </dsp:nvSpPr>
      <dsp:spPr>
        <a:xfrm rot="5400000">
          <a:off x="4394167" y="2617999"/>
          <a:ext cx="1064306" cy="12116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5">
                <a:tint val="50000"/>
                <a:hueOff val="-5387422"/>
                <a:satOff val="23188"/>
                <a:lumOff val="6269"/>
                <a:alphaOff val="0"/>
                <a:shade val="51000"/>
                <a:satMod val="130000"/>
              </a:schemeClr>
            </a:gs>
            <a:gs pos="80000">
              <a:schemeClr val="accent5">
                <a:tint val="50000"/>
                <a:hueOff val="-5387422"/>
                <a:satOff val="23188"/>
                <a:lumOff val="6269"/>
                <a:alphaOff val="0"/>
                <a:shade val="93000"/>
                <a:satMod val="130000"/>
              </a:schemeClr>
            </a:gs>
            <a:gs pos="100000">
              <a:schemeClr val="accent5">
                <a:tint val="50000"/>
                <a:hueOff val="-5387422"/>
                <a:satOff val="23188"/>
                <a:lumOff val="62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B42D25E-1407-4DD3-85D7-6442CCD9E2B8}">
      <dsp:nvSpPr>
        <dsp:cNvPr id="0" name=""/>
        <dsp:cNvSpPr/>
      </dsp:nvSpPr>
      <dsp:spPr>
        <a:xfrm>
          <a:off x="3600393" y="1467540"/>
          <a:ext cx="2051994" cy="125410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E-learning</a:t>
          </a:r>
          <a:endParaRPr lang="hu-HU" sz="2400" kern="1200" dirty="0"/>
        </a:p>
      </dsp:txBody>
      <dsp:txXfrm>
        <a:off x="3661624" y="1528771"/>
        <a:ext cx="1929532" cy="1131645"/>
      </dsp:txXfrm>
    </dsp:sp>
    <dsp:sp modelId="{82DDEF0F-879E-45A3-80E6-4FA41F1B39B8}">
      <dsp:nvSpPr>
        <dsp:cNvPr id="0" name=""/>
        <dsp:cNvSpPr/>
      </dsp:nvSpPr>
      <dsp:spPr>
        <a:xfrm>
          <a:off x="5126408" y="1560473"/>
          <a:ext cx="1303086" cy="1013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57B87-C817-4ADD-994D-7E7D7095E5C8}">
      <dsp:nvSpPr>
        <dsp:cNvPr id="0" name=""/>
        <dsp:cNvSpPr/>
      </dsp:nvSpPr>
      <dsp:spPr>
        <a:xfrm rot="5400000">
          <a:off x="6482400" y="3986151"/>
          <a:ext cx="1064306" cy="12116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5">
                <a:tint val="50000"/>
                <a:hueOff val="-10774845"/>
                <a:satOff val="46375"/>
                <a:lumOff val="12537"/>
                <a:alphaOff val="0"/>
                <a:shade val="51000"/>
                <a:satMod val="130000"/>
              </a:schemeClr>
            </a:gs>
            <a:gs pos="80000">
              <a:schemeClr val="accent5">
                <a:tint val="50000"/>
                <a:hueOff val="-10774845"/>
                <a:satOff val="46375"/>
                <a:lumOff val="12537"/>
                <a:alphaOff val="0"/>
                <a:shade val="93000"/>
                <a:satMod val="130000"/>
              </a:schemeClr>
            </a:gs>
            <a:gs pos="100000">
              <a:schemeClr val="accent5">
                <a:tint val="50000"/>
                <a:hueOff val="-10774845"/>
                <a:satOff val="46375"/>
                <a:lumOff val="125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775B9AF-D8FA-4714-9BFD-7FF5B4DA3614}">
      <dsp:nvSpPr>
        <dsp:cNvPr id="0" name=""/>
        <dsp:cNvSpPr/>
      </dsp:nvSpPr>
      <dsp:spPr>
        <a:xfrm>
          <a:off x="5663098" y="2763685"/>
          <a:ext cx="2051994" cy="125410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Nagy előadó terem</a:t>
          </a:r>
        </a:p>
      </dsp:txBody>
      <dsp:txXfrm>
        <a:off x="5724329" y="2824916"/>
        <a:ext cx="1929532" cy="1131645"/>
      </dsp:txXfrm>
    </dsp:sp>
    <dsp:sp modelId="{2D2FAC11-27EE-498F-A4AA-9D73C447868A}">
      <dsp:nvSpPr>
        <dsp:cNvPr id="0" name=""/>
        <dsp:cNvSpPr/>
      </dsp:nvSpPr>
      <dsp:spPr>
        <a:xfrm>
          <a:off x="6674368" y="2969250"/>
          <a:ext cx="1303086" cy="1013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64D68-5329-450D-99F8-8044E31DC1FA}">
      <dsp:nvSpPr>
        <dsp:cNvPr id="0" name=""/>
        <dsp:cNvSpPr/>
      </dsp:nvSpPr>
      <dsp:spPr>
        <a:xfrm>
          <a:off x="7776866" y="3987820"/>
          <a:ext cx="2051994" cy="125410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Géptermi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(kiscsoportos)</a:t>
          </a:r>
          <a:endParaRPr lang="hu-HU" sz="2400" kern="1200" dirty="0"/>
        </a:p>
      </dsp:txBody>
      <dsp:txXfrm>
        <a:off x="7838097" y="4049051"/>
        <a:ext cx="1929532" cy="11316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C7F1D-0930-4EEE-ADC5-A5B2B199E0AB}">
      <dsp:nvSpPr>
        <dsp:cNvPr id="0" name=""/>
        <dsp:cNvSpPr/>
      </dsp:nvSpPr>
      <dsp:spPr>
        <a:xfrm>
          <a:off x="0" y="0"/>
          <a:ext cx="8363272" cy="1533770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0" b="1" kern="1200" dirty="0" smtClean="0"/>
            <a:t>4 modulból áll a szakrendszer:</a:t>
          </a:r>
          <a:endParaRPr lang="hu-HU" sz="5000" kern="1200" dirty="0"/>
        </a:p>
      </dsp:txBody>
      <dsp:txXfrm>
        <a:off x="0" y="0"/>
        <a:ext cx="8363272" cy="1533770"/>
      </dsp:txXfrm>
    </dsp:sp>
    <dsp:sp modelId="{67FAFCFB-F219-415F-936A-5D256FAAE717}">
      <dsp:nvSpPr>
        <dsp:cNvPr id="0" name=""/>
        <dsp:cNvSpPr/>
      </dsp:nvSpPr>
      <dsp:spPr>
        <a:xfrm>
          <a:off x="0" y="1533770"/>
          <a:ext cx="2090818" cy="3220917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KASZPER</a:t>
          </a:r>
          <a:r>
            <a:rPr lang="hu-HU" sz="24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 Központi Analitikai Számviteli – Pénzügyi  Rendszer</a:t>
          </a:r>
          <a:endParaRPr lang="hu-HU" sz="2400" kern="1200" dirty="0"/>
        </a:p>
      </dsp:txBody>
      <dsp:txXfrm>
        <a:off x="0" y="1533770"/>
        <a:ext cx="2090818" cy="3220917"/>
      </dsp:txXfrm>
    </dsp:sp>
    <dsp:sp modelId="{CCB4AE6C-5A8E-49B2-9445-854FBF8B474B}">
      <dsp:nvSpPr>
        <dsp:cNvPr id="0" name=""/>
        <dsp:cNvSpPr/>
      </dsp:nvSpPr>
      <dsp:spPr>
        <a:xfrm>
          <a:off x="2090817" y="1533770"/>
          <a:ext cx="2090818" cy="3220917"/>
        </a:xfrm>
        <a:prstGeom prst="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KATI</a:t>
          </a:r>
          <a:r>
            <a:rPr lang="hu-HU" sz="24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 Tárgyi eszköz és </a:t>
          </a:r>
          <a:r>
            <a:rPr lang="hu-HU" sz="2400" kern="1200" dirty="0" err="1" smtClean="0"/>
            <a:t>készletnyilván-</a:t>
          </a:r>
          <a:endParaRPr lang="hu-H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tartó modul</a:t>
          </a:r>
          <a:endParaRPr lang="hu-HU" sz="2400" kern="1200" dirty="0"/>
        </a:p>
      </dsp:txBody>
      <dsp:txXfrm>
        <a:off x="2090817" y="1533770"/>
        <a:ext cx="2090818" cy="3220917"/>
      </dsp:txXfrm>
    </dsp:sp>
    <dsp:sp modelId="{F1B9281B-C12F-4B8B-806C-564FB1739368}">
      <dsp:nvSpPr>
        <dsp:cNvPr id="0" name=""/>
        <dsp:cNvSpPr/>
      </dsp:nvSpPr>
      <dsp:spPr>
        <a:xfrm>
          <a:off x="4181635" y="1533770"/>
          <a:ext cx="2090818" cy="3220917"/>
        </a:xfrm>
        <a:prstGeom prst="rect">
          <a:avLst/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ETRIUSZ</a:t>
          </a:r>
          <a:r>
            <a:rPr lang="hu-HU" sz="2400" kern="1200" dirty="0" smtClean="0"/>
            <a:t> Költségvetési, tervezési és beszámoló készítő modul</a:t>
          </a:r>
          <a:endParaRPr lang="hu-HU" sz="2400" kern="1200" dirty="0"/>
        </a:p>
      </dsp:txBody>
      <dsp:txXfrm>
        <a:off x="4181635" y="1533770"/>
        <a:ext cx="2090818" cy="3220917"/>
      </dsp:txXfrm>
    </dsp:sp>
    <dsp:sp modelId="{EB3AA1EB-4A15-4463-9034-F1A1E2FC4D85}">
      <dsp:nvSpPr>
        <dsp:cNvPr id="0" name=""/>
        <dsp:cNvSpPr/>
      </dsp:nvSpPr>
      <dsp:spPr>
        <a:xfrm>
          <a:off x="6272454" y="1533770"/>
          <a:ext cx="2090818" cy="3220917"/>
        </a:xfrm>
        <a:prstGeom prst="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VIR</a:t>
          </a:r>
          <a:r>
            <a:rPr lang="hu-HU" sz="24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 Vezetői információs rendszer</a:t>
          </a:r>
          <a:endParaRPr lang="hu-HU" sz="2400" kern="1200" dirty="0"/>
        </a:p>
      </dsp:txBody>
      <dsp:txXfrm>
        <a:off x="6272454" y="1533770"/>
        <a:ext cx="2090818" cy="3220917"/>
      </dsp:txXfrm>
    </dsp:sp>
    <dsp:sp modelId="{1C49EC43-4D07-46AC-958B-8623623E48DE}">
      <dsp:nvSpPr>
        <dsp:cNvPr id="0" name=""/>
        <dsp:cNvSpPr/>
      </dsp:nvSpPr>
      <dsp:spPr>
        <a:xfrm>
          <a:off x="0" y="4754688"/>
          <a:ext cx="8363272" cy="357879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2699D-E29E-46D3-9449-8E1A0D2391A9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E3A78-C37F-457D-BAA7-EF535DA1CF3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851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E3A78-C37F-457D-BAA7-EF535DA1CF38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153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E3A78-C37F-457D-BAA7-EF535DA1CF38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1532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Előre paraméterezett beléptetés - (megyénként 500 darab lett kialakítva)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E3A78-C37F-457D-BAA7-EF535DA1CF38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5874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szintfelmérő</a:t>
            </a:r>
            <a:r>
              <a:rPr lang="hu-HU" baseline="0" dirty="0" smtClean="0"/>
              <a:t> feladatok </a:t>
            </a:r>
            <a:r>
              <a:rPr lang="hu-HU" dirty="0" smtClean="0"/>
              <a:t>publikálására 2017. február elején került sor, azóta nagyságrendileg 300-an tettek benne sikeres vizsgát és vélhetően ennél többen is használják (csak a sikeres vizsgáról értesülünk)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E3A78-C37F-457D-BAA7-EF535DA1CF38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6436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statisztikai adatok egy új rendszer bevezetéséhez képest, alapvetően pozitív számokat mutatnak. 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banki forgalom nehézsége - rengeteg külső rendszer van amire nincs rálátásunk, és az önkormányzati munkatársak segítségére szorulunk.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E3A78-C37F-457D-BAA7-EF535DA1CF38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7914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Sok fejlesztési igény - (nyilván a régi beidegződéseket szeretnék viszontlátni)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E3A78-C37F-457D-BAA7-EF535DA1CF38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5657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u="sng" smtClean="0"/>
              <a:t>KSH-számjel felépítése</a:t>
            </a:r>
            <a:r>
              <a:rPr lang="hu-HU" altLang="hu-HU" smtClean="0"/>
              <a:t>: 		</a:t>
            </a:r>
          </a:p>
          <a:p>
            <a:r>
              <a:rPr lang="hu-HU" altLang="hu-HU" smtClean="0"/>
              <a:t>1-8 	Adószám	</a:t>
            </a:r>
          </a:p>
          <a:p>
            <a:r>
              <a:rPr lang="hu-HU" altLang="hu-HU" smtClean="0"/>
              <a:t>9-12  	TEÁOR		</a:t>
            </a:r>
          </a:p>
          <a:p>
            <a:r>
              <a:rPr lang="hu-HU" altLang="hu-HU" smtClean="0"/>
              <a:t>13-15  	GFO		</a:t>
            </a:r>
          </a:p>
          <a:p>
            <a:r>
              <a:rPr lang="hu-HU" altLang="hu-HU" smtClean="0"/>
              <a:t>16-17 	Megye kód	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BEC71C-618C-4F8D-AD64-DFF2130558A0}" type="slidenum">
              <a:rPr lang="hu-HU" altLang="hu-HU">
                <a:latin typeface="Calibri" panose="020F0502020204030204" pitchFamily="34" charset="0"/>
              </a:rPr>
              <a:pPr eaLnBrk="1" hangingPunct="1"/>
              <a:t>19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23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mtClean="0"/>
              <a:t>Ha a kimutató szerv „Nem felosztott”, akkor is ki kell tölteni a hiányos adatokat, ilyenkor célszerű az önkormányzat saját adatait megadni. „Nem felosztott” kimutató szerv használata nem szabályos, a jövőben ki kell vezetni, valós adatot (szervet) kell megadni.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6B0D5F-6EEB-4D63-95D1-F4637A07B0CD}" type="slidenum">
              <a:rPr lang="hu-HU" altLang="hu-HU">
                <a:latin typeface="Calibri" panose="020F0502020204030204" pitchFamily="34" charset="0"/>
              </a:rPr>
              <a:pPr eaLnBrk="1" hangingPunct="1"/>
              <a:t>20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00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64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854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849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zentacio_2020_borito_bg_M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7" y="1"/>
            <a:ext cx="9142569" cy="6857999"/>
          </a:xfrm>
          <a:prstGeom prst="rect">
            <a:avLst/>
          </a:prstGeom>
        </p:spPr>
      </p:pic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4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4142871-7357-434F-A8F3-CECC6D136ADE}" type="datetimeFigureOut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02C4939-F161-2245-8138-B1FA9F0D34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81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400" b="1" i="0" u="none" strike="noStrike" kern="1200" cap="all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>
            <a:spLocks noChangeArrowheads="1"/>
          </p:cNvSpPr>
          <p:nvPr userDrawn="1"/>
        </p:nvSpPr>
        <p:spPr bwMode="auto">
          <a:xfrm>
            <a:off x="2555875" y="6011863"/>
            <a:ext cx="36004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u-HU" altLang="hu-HU" sz="1000" smtClean="0">
                <a:latin typeface="Calibri" pitchFamily="34" charset="0"/>
              </a:rPr>
              <a:t>KÖFOP-1.0.0-VEKOP-15-2016-00008  Az önkormányzati ASP rendszer </a:t>
            </a:r>
          </a:p>
          <a:p>
            <a:pPr algn="ctr" eaLnBrk="1" hangingPunct="1">
              <a:defRPr/>
            </a:pPr>
            <a:r>
              <a:rPr lang="hu-HU" altLang="hu-HU" sz="1000" smtClean="0">
                <a:latin typeface="Calibri" pitchFamily="34" charset="0"/>
              </a:rPr>
              <a:t>továbbfejlesztése és országos kiterjesztése (ASP 2.0.)</a:t>
            </a:r>
          </a:p>
        </p:txBody>
      </p:sp>
      <p:pic>
        <p:nvPicPr>
          <p:cNvPr id="4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629275"/>
            <a:ext cx="31845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38" y="5845175"/>
            <a:ext cx="26495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4C4904-32A3-4A32-A185-F5FF83C5751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7959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>
            <a:spLocks noChangeArrowheads="1"/>
          </p:cNvSpPr>
          <p:nvPr userDrawn="1"/>
        </p:nvSpPr>
        <p:spPr bwMode="auto">
          <a:xfrm>
            <a:off x="2555875" y="6011863"/>
            <a:ext cx="36004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u-HU" altLang="hu-HU" sz="1000" smtClean="0">
                <a:latin typeface="Calibri" pitchFamily="34" charset="0"/>
              </a:rPr>
              <a:t>KÖFOP-1.0.0-VEKOP-15-2016-00008  Az önkormányzati ASP rendszer </a:t>
            </a:r>
          </a:p>
          <a:p>
            <a:pPr algn="ctr" eaLnBrk="1" hangingPunct="1">
              <a:defRPr/>
            </a:pPr>
            <a:r>
              <a:rPr lang="hu-HU" altLang="hu-HU" sz="1000" smtClean="0">
                <a:latin typeface="Calibri" pitchFamily="34" charset="0"/>
              </a:rPr>
              <a:t>továbbfejlesztése és országos kiterjesztése (ASP 2.0.)</a:t>
            </a:r>
          </a:p>
        </p:txBody>
      </p:sp>
      <p:pic>
        <p:nvPicPr>
          <p:cNvPr id="4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629275"/>
            <a:ext cx="31845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438" y="5845175"/>
            <a:ext cx="264953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4C4904-32A3-4A32-A185-F5FF83C5751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6864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87AB-1631-4BF0-8846-41DD5564B688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Téglalap 6"/>
          <p:cNvSpPr/>
          <p:nvPr userDrawn="1"/>
        </p:nvSpPr>
        <p:spPr>
          <a:xfrm>
            <a:off x="2123728" y="6011921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hu-HU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KÖFOP-1.2.2. Az önkormányzati ASP rendszer </a:t>
            </a:r>
          </a:p>
          <a:p>
            <a:pPr algn="ctr" fontAlgn="base"/>
            <a:r>
              <a:rPr lang="hu-HU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továbbfejlesztése és országos kiterjesztése (ASP 2.0.)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3" y="5629276"/>
            <a:ext cx="3184799" cy="122872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255" y="5845470"/>
            <a:ext cx="2650012" cy="76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2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965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447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256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698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658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364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9448-F6D5-4A0E-BA3B-A979310BDC26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807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448-F6D5-4A0E-BA3B-A979310BDC26}" type="datetimeFigureOut">
              <a:rPr lang="hu-HU" smtClean="0"/>
              <a:pPr/>
              <a:t>2017.04.11.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392F-423A-4B2F-819A-04E49CF4C524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7" name="Picture 8" descr="prezentacio_2020_beliv_bg_ME.jpg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17" y="0"/>
            <a:ext cx="91425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7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56" r:id="rId13"/>
    <p:sldLayoutId id="2147483657" r:id="rId14"/>
    <p:sldLayoutId id="2147483697" r:id="rId15"/>
    <p:sldLayoutId id="2147483698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alkalmazaskozpont@allamkincstar.gov.h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02670"/>
            <a:ext cx="3456384" cy="1478459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319220" y="1106433"/>
            <a:ext cx="4809347" cy="259228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hu-HU" sz="2000" dirty="0" smtClean="0"/>
              <a:t>Tájékoztatás az </a:t>
            </a:r>
            <a:r>
              <a:rPr lang="hu-HU" sz="2000" dirty="0"/>
              <a:t>Önkormányzati </a:t>
            </a:r>
            <a:r>
              <a:rPr lang="hu-HU" sz="2000" dirty="0" smtClean="0"/>
              <a:t> ASP rendszer bevezetésének gyakorlati tapasztalatairól</a:t>
            </a:r>
            <a:r>
              <a:rPr lang="hu-HU" sz="2500" dirty="0" smtClean="0">
                <a:solidFill>
                  <a:prstClr val="white"/>
                </a:solidFill>
              </a:rPr>
              <a:t/>
            </a:r>
            <a:br>
              <a:rPr lang="hu-HU" sz="2500" dirty="0" smtClean="0">
                <a:solidFill>
                  <a:prstClr val="white"/>
                </a:solidFill>
              </a:rPr>
            </a:br>
            <a:r>
              <a:rPr lang="hu-HU" sz="2500" dirty="0">
                <a:solidFill>
                  <a:prstClr val="white"/>
                </a:solidFill>
              </a:rPr>
              <a:t/>
            </a:r>
            <a:br>
              <a:rPr lang="hu-HU" sz="2500" dirty="0">
                <a:solidFill>
                  <a:prstClr val="white"/>
                </a:solidFill>
              </a:rPr>
            </a:br>
            <a:r>
              <a:rPr lang="hu-HU" sz="2000" dirty="0" smtClean="0">
                <a:solidFill>
                  <a:prstClr val="white"/>
                </a:solidFill>
              </a:rPr>
              <a:t>2017. ÁPRILIS 12.</a:t>
            </a:r>
            <a:r>
              <a:rPr lang="hu-HU" sz="2800" dirty="0">
                <a:solidFill>
                  <a:srgbClr val="0461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hu-HU" sz="2800" dirty="0">
                <a:solidFill>
                  <a:srgbClr val="0461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hu-HU" sz="900" dirty="0"/>
              <a:t/>
            </a:r>
            <a:br>
              <a:rPr lang="hu-HU" sz="900" dirty="0"/>
            </a:br>
            <a:endParaRPr lang="en-US" sz="250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4572000" y="5489848"/>
            <a:ext cx="4343400" cy="1368152"/>
          </a:xfrm>
        </p:spPr>
        <p:txBody>
          <a:bodyPr>
            <a:noAutofit/>
          </a:bodyPr>
          <a:lstStyle/>
          <a:p>
            <a:pPr algn="ctr"/>
            <a:r>
              <a:rPr lang="hu-HU" sz="2000" b="1" dirty="0"/>
              <a:t>Előadó:</a:t>
            </a:r>
          </a:p>
          <a:p>
            <a:pPr algn="ctr"/>
            <a:r>
              <a:rPr lang="hu-HU" sz="2000" b="1" dirty="0" smtClean="0"/>
              <a:t>Horváth endre</a:t>
            </a:r>
            <a:endParaRPr lang="hu-HU" sz="20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02" y="3284984"/>
            <a:ext cx="2998039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Keretrendszer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6910" y="1412776"/>
            <a:ext cx="8964488" cy="427707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b="1" dirty="0" smtClean="0"/>
              <a:t>Keretrendszer funkciói:</a:t>
            </a:r>
            <a:endParaRPr lang="hu-HU" dirty="0" smtClean="0"/>
          </a:p>
          <a:p>
            <a:pPr algn="just">
              <a:spcAft>
                <a:spcPts val="600"/>
              </a:spcAft>
            </a:pPr>
            <a:r>
              <a:rPr lang="hu-HU" sz="2800" dirty="0"/>
              <a:t>A felhasználóknak csak egyszer szükséges belépnie a Keretrendszerbe, így a sikeres bejelentkezés után minden szakrendszert el lehet érni.</a:t>
            </a:r>
          </a:p>
          <a:p>
            <a:pPr algn="just">
              <a:spcAft>
                <a:spcPts val="600"/>
              </a:spcAft>
            </a:pPr>
            <a:r>
              <a:rPr lang="hu-HU" sz="2800" dirty="0"/>
              <a:t>A rendszer biztonságos kapcsolaton keresztül érhető el.</a:t>
            </a:r>
          </a:p>
          <a:p>
            <a:pPr algn="just">
              <a:spcAft>
                <a:spcPts val="600"/>
              </a:spcAft>
            </a:pPr>
            <a:r>
              <a:rPr lang="hu-HU" sz="2800" dirty="0"/>
              <a:t>Az önkormányzatok külön izolációs egységet alkotnak (</a:t>
            </a:r>
            <a:r>
              <a:rPr lang="hu-HU" sz="2800" dirty="0" err="1"/>
              <a:t>tenant</a:t>
            </a:r>
            <a:r>
              <a:rPr lang="hu-HU" sz="2800" dirty="0"/>
              <a:t>)</a:t>
            </a:r>
          </a:p>
          <a:p>
            <a:pPr algn="just">
              <a:spcAft>
                <a:spcPts val="600"/>
              </a:spcAft>
            </a:pPr>
            <a:r>
              <a:rPr lang="hu-HU" sz="2800" dirty="0" err="1"/>
              <a:t>Tenant</a:t>
            </a:r>
            <a:r>
              <a:rPr lang="hu-HU" sz="2800" dirty="0"/>
              <a:t> adminisztrátor: felhasználó karbantartó szerepkörrel rendelkező felhasználó</a:t>
            </a:r>
          </a:p>
        </p:txBody>
      </p:sp>
    </p:spTree>
    <p:extLst>
      <p:ext uri="{BB962C8B-B14F-4D97-AF65-F5344CB8AC3E}">
        <p14:creationId xmlns:p14="http://schemas.microsoft.com/office/powerpoint/2010/main" val="115361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ASP Gazdálkodás szakrendszer</a:t>
            </a:r>
            <a:endParaRPr lang="hu-H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7303919"/>
              </p:ext>
            </p:extLst>
          </p:nvPr>
        </p:nvGraphicFramePr>
        <p:xfrm>
          <a:off x="457200" y="1484784"/>
          <a:ext cx="836327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87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smtClean="0">
                <a:solidFill>
                  <a:schemeClr val="bg1"/>
                </a:solidFill>
              </a:rPr>
              <a:t>ASP gazdálkodási szakrendszer</a:t>
            </a:r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KOF – oktatási felület </a:t>
            </a:r>
            <a:r>
              <a:rPr lang="hu-HU" dirty="0" smtClean="0"/>
              <a:t>kialakítása</a:t>
            </a:r>
          </a:p>
          <a:p>
            <a:r>
              <a:rPr lang="hu-HU" dirty="0"/>
              <a:t>M</a:t>
            </a:r>
            <a:r>
              <a:rPr lang="hu-HU" dirty="0" smtClean="0"/>
              <a:t>inden </a:t>
            </a:r>
            <a:r>
              <a:rPr lang="hu-HU" dirty="0"/>
              <a:t>felhasználó előre paraméterezett </a:t>
            </a:r>
            <a:r>
              <a:rPr lang="hu-HU" dirty="0" smtClean="0"/>
              <a:t>belépést kap</a:t>
            </a:r>
          </a:p>
          <a:p>
            <a:r>
              <a:rPr lang="hu-HU" dirty="0"/>
              <a:t>Az oktatási felülettel kapcsolatban a kezdeti időszakban érkeztek jelzések, de egyik sem volt komoly hibára </a:t>
            </a:r>
            <a:r>
              <a:rPr lang="hu-HU" dirty="0" smtClean="0"/>
              <a:t>utaló</a:t>
            </a:r>
            <a:endParaRPr lang="hu-HU" dirty="0"/>
          </a:p>
          <a:p>
            <a:r>
              <a:rPr lang="hu-HU" dirty="0"/>
              <a:t>A felület gyors és </a:t>
            </a:r>
            <a:r>
              <a:rPr lang="hu-HU" dirty="0" smtClean="0"/>
              <a:t>stabil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244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smtClean="0">
                <a:solidFill>
                  <a:schemeClr val="bg1"/>
                </a:solidFill>
              </a:rPr>
              <a:t>ASP gazdálkodási szakrendszer</a:t>
            </a:r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</p:txBody>
      </p:sp>
      <p:sp>
        <p:nvSpPr>
          <p:cNvPr id="5" name="Tartalom helye 1"/>
          <p:cNvSpPr txBox="1">
            <a:spLocks/>
          </p:cNvSpPr>
          <p:nvPr/>
        </p:nvSpPr>
        <p:spPr>
          <a:xfrm>
            <a:off x="609600" y="17526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dirty="0"/>
              <a:t>A bevezetéshez további segítség </a:t>
            </a:r>
            <a:r>
              <a:rPr lang="hu-HU" dirty="0" smtClean="0"/>
              <a:t>:</a:t>
            </a:r>
            <a:endParaRPr lang="hu-HU" dirty="0"/>
          </a:p>
          <a:p>
            <a:r>
              <a:rPr lang="hu-HU" dirty="0" smtClean="0"/>
              <a:t>az 5 perc ASP </a:t>
            </a:r>
            <a:r>
              <a:rPr lang="hu-HU" dirty="0"/>
              <a:t>tananyag, a videók és a szimulációs környezet publikálása az </a:t>
            </a:r>
            <a:r>
              <a:rPr lang="hu-HU" dirty="0" err="1"/>
              <a:t>e-learning</a:t>
            </a:r>
            <a:r>
              <a:rPr lang="hu-HU" dirty="0"/>
              <a:t> </a:t>
            </a:r>
            <a:r>
              <a:rPr lang="hu-HU" dirty="0" smtClean="0"/>
              <a:t>felületen,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szintfelmérő </a:t>
            </a:r>
            <a:r>
              <a:rPr lang="hu-HU" dirty="0" smtClean="0"/>
              <a:t>feladatok.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246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r>
              <a:rPr lang="hu-HU" sz="3000" dirty="0">
                <a:solidFill>
                  <a:schemeClr val="bg1"/>
                </a:solidFill>
              </a:rPr>
              <a:t>ASP Gazdálkodás szakrendszer</a:t>
            </a:r>
            <a:br>
              <a:rPr lang="hu-HU" sz="3000" dirty="0">
                <a:solidFill>
                  <a:schemeClr val="bg1"/>
                </a:solidFill>
              </a:rPr>
            </a:br>
            <a:r>
              <a:rPr lang="hu-HU" sz="3000" dirty="0">
                <a:solidFill>
                  <a:schemeClr val="bg1"/>
                </a:solidFill>
              </a:rPr>
              <a:t> csatlakoztatás tapasztalatai – éles indulás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gazdálkodási rendszer paraméterezését az önkormányzat a </a:t>
            </a:r>
            <a:r>
              <a:rPr lang="hu-HU" b="1" dirty="0" smtClean="0"/>
              <a:t>Beállítás </a:t>
            </a:r>
            <a:r>
              <a:rPr lang="hu-HU" b="1" dirty="0"/>
              <a:t>varázsló </a:t>
            </a:r>
            <a:r>
              <a:rPr lang="hu-HU" dirty="0"/>
              <a:t>segítségével tudta elvégezni, amelynek </a:t>
            </a:r>
            <a:r>
              <a:rPr lang="hu-HU" dirty="0" smtClean="0"/>
              <a:t>célja </a:t>
            </a:r>
            <a:r>
              <a:rPr lang="hu-HU" dirty="0"/>
              <a:t>egy olyan környezet létrehozása, amely további beállítások nélkül is alkalmassá teszi a rendszert a napi használatra. </a:t>
            </a:r>
            <a:endParaRPr lang="hu-HU" dirty="0" smtClean="0"/>
          </a:p>
          <a:p>
            <a:pPr algn="just"/>
            <a:r>
              <a:rPr lang="hu-HU" dirty="0" smtClean="0"/>
              <a:t>Migrációs feladatok – részletes tájékoztatás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84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smtClean="0">
                <a:solidFill>
                  <a:schemeClr val="bg1"/>
                </a:solidFill>
              </a:rPr>
              <a:t>ASP gazdálkodási szakrendszer</a:t>
            </a:r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3490"/>
              </p:ext>
            </p:extLst>
          </p:nvPr>
        </p:nvGraphicFramePr>
        <p:xfrm>
          <a:off x="173782" y="2708920"/>
          <a:ext cx="8784976" cy="1901664"/>
        </p:xfrm>
        <a:graphic>
          <a:graphicData uri="http://schemas.openxmlformats.org/drawingml/2006/table">
            <a:tbl>
              <a:tblPr firstRow="1" firstCol="1" bandRow="1"/>
              <a:tblGrid>
                <a:gridCol w="1855862">
                  <a:extLst>
                    <a:ext uri="{9D8B030D-6E8A-4147-A177-3AD203B41FA5}">
                      <a16:colId xmlns:a16="http://schemas.microsoft.com/office/drawing/2014/main" xmlns="" val="1425726035"/>
                    </a:ext>
                  </a:extLst>
                </a:gridCol>
                <a:gridCol w="768674">
                  <a:extLst>
                    <a:ext uri="{9D8B030D-6E8A-4147-A177-3AD203B41FA5}">
                      <a16:colId xmlns:a16="http://schemas.microsoft.com/office/drawing/2014/main" xmlns="" val="1448443987"/>
                    </a:ext>
                  </a:extLst>
                </a:gridCol>
                <a:gridCol w="2133722">
                  <a:extLst>
                    <a:ext uri="{9D8B030D-6E8A-4147-A177-3AD203B41FA5}">
                      <a16:colId xmlns:a16="http://schemas.microsoft.com/office/drawing/2014/main" xmlns="" val="668056342"/>
                    </a:ext>
                  </a:extLst>
                </a:gridCol>
                <a:gridCol w="1362422">
                  <a:extLst>
                    <a:ext uri="{9D8B030D-6E8A-4147-A177-3AD203B41FA5}">
                      <a16:colId xmlns:a16="http://schemas.microsoft.com/office/drawing/2014/main" xmlns="" val="317125514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7197125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419850653"/>
                    </a:ext>
                  </a:extLst>
                </a:gridCol>
              </a:tblGrid>
              <a:tr h="3233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hu-HU" sz="20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hu-HU" sz="20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Megye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Intéz-mény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Utalványrendeletet </a:t>
                      </a: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használ-e</a:t>
                      </a:r>
                      <a:r>
                        <a:rPr lang="hu-HU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?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Pénztári forgalom </a:t>
                      </a: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van-e?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Banki forgalom </a:t>
                      </a: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van-e</a:t>
                      </a:r>
                      <a:r>
                        <a:rPr lang="hu-HU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?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Könyvelés </a:t>
                      </a: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van-e</a:t>
                      </a:r>
                      <a:r>
                        <a:rPr lang="hu-HU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?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1939483"/>
                  </a:ext>
                </a:extLst>
              </a:tr>
              <a:tr h="183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GYŐR-MOSON-SOPRON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246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222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209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20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129</a:t>
                      </a:r>
                      <a:endParaRPr lang="hu-HU" sz="2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228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2410463"/>
                  </a:ext>
                </a:extLst>
              </a:tr>
              <a:tr h="377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90%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85%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52%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93%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862" marR="42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2585764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195736" y="1772816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Rendszerhasználati monitoring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7796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smtClean="0">
                <a:solidFill>
                  <a:schemeClr val="bg1"/>
                </a:solidFill>
              </a:rPr>
              <a:t>ASP gazdálkodási szakrendszer</a:t>
            </a:r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</p:txBody>
      </p:sp>
      <p:sp>
        <p:nvSpPr>
          <p:cNvPr id="5" name="Tartalom helye 1"/>
          <p:cNvSpPr txBox="1">
            <a:spLocks/>
          </p:cNvSpPr>
          <p:nvPr/>
        </p:nvSpPr>
        <p:spPr>
          <a:xfrm>
            <a:off x="609600" y="17526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A hibajegykezelés megvalósul, a felhasználók a kérdéseikre választ </a:t>
            </a:r>
            <a:r>
              <a:rPr lang="hu-HU" dirty="0" smtClean="0"/>
              <a:t>kapnak</a:t>
            </a:r>
            <a:endParaRPr lang="hu-HU" dirty="0"/>
          </a:p>
          <a:p>
            <a:r>
              <a:rPr lang="hu-HU" dirty="0" smtClean="0"/>
              <a:t>Számos fejlesztési igény érkezik, folyamatos ezek szűrése, </a:t>
            </a:r>
            <a:r>
              <a:rPr lang="hu-HU" dirty="0" err="1" smtClean="0"/>
              <a:t>priorizálása</a:t>
            </a:r>
            <a:r>
              <a:rPr lang="hu-HU" dirty="0" smtClean="0"/>
              <a:t>, kezelése</a:t>
            </a:r>
          </a:p>
          <a:p>
            <a:r>
              <a:rPr lang="hu-HU" dirty="0" smtClean="0"/>
              <a:t>További fejlesztések: bér- és adókönyvelés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161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16633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/>
            </a:r>
            <a:br>
              <a:rPr lang="hu-HU" sz="4000" dirty="0" smtClean="0">
                <a:solidFill>
                  <a:schemeClr val="bg1"/>
                </a:solidFill>
              </a:rPr>
            </a:br>
            <a:r>
              <a:rPr lang="hu-HU" sz="4000" dirty="0" smtClean="0">
                <a:solidFill>
                  <a:schemeClr val="bg1"/>
                </a:solidFill>
              </a:rPr>
              <a:t>ASP Adó szakrendszer – </a:t>
            </a:r>
            <a:br>
              <a:rPr lang="hu-HU" sz="4000" dirty="0" smtClean="0">
                <a:solidFill>
                  <a:schemeClr val="bg1"/>
                </a:solidFill>
              </a:rPr>
            </a:br>
            <a:r>
              <a:rPr lang="hu-HU" sz="4000" dirty="0" smtClean="0">
                <a:solidFill>
                  <a:schemeClr val="bg1"/>
                </a:solidFill>
              </a:rPr>
              <a:t>Előzmények</a:t>
            </a:r>
            <a:r>
              <a:rPr lang="hu-HU" b="1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b="1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711200" lvl="1" indent="-3476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Verdana" pitchFamily="34" charset="0"/>
                <a:cs typeface="Verdana" pitchFamily="34" charset="0"/>
              </a:rPr>
              <a:t>Az ASP 1.0 projekt </a:t>
            </a:r>
            <a:r>
              <a:rPr lang="hu-HU" sz="2000" b="1" dirty="0" smtClean="0">
                <a:ea typeface="Verdana" pitchFamily="34" charset="0"/>
                <a:cs typeface="Verdana" pitchFamily="34" charset="0"/>
              </a:rPr>
              <a:t>2012. év végén indult, a logikai rendszertervek elkészítését </a:t>
            </a:r>
            <a:r>
              <a:rPr lang="hu-HU" sz="2000" dirty="0" smtClean="0">
                <a:ea typeface="Verdana" pitchFamily="34" charset="0"/>
                <a:cs typeface="Verdana" pitchFamily="34" charset="0"/>
              </a:rPr>
              <a:t>követően kezdődött meg a fejlesztés, majd ezzel párhuzamosan a tesztelés</a:t>
            </a:r>
          </a:p>
          <a:p>
            <a:pPr marL="711200" lvl="1" indent="-3476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b="1" dirty="0" smtClean="0">
                <a:ea typeface="Verdana" pitchFamily="34" charset="0"/>
                <a:cs typeface="Verdana" pitchFamily="34" charset="0"/>
              </a:rPr>
              <a:t>Belső fejlesztés </a:t>
            </a:r>
            <a:r>
              <a:rPr lang="hu-HU" sz="2000" dirty="0" smtClean="0">
                <a:ea typeface="Verdana" pitchFamily="34" charset="0"/>
                <a:cs typeface="Verdana" pitchFamily="34" charset="0"/>
              </a:rPr>
              <a:t>(</a:t>
            </a:r>
            <a:r>
              <a:rPr lang="hu-HU" sz="2000" dirty="0" err="1" smtClean="0">
                <a:ea typeface="Verdana" pitchFamily="34" charset="0"/>
                <a:cs typeface="Verdana" pitchFamily="34" charset="0"/>
              </a:rPr>
              <a:t>Kincstár-Kincsinfo</a:t>
            </a:r>
            <a:r>
              <a:rPr lang="hu-HU" sz="2000" dirty="0" smtClean="0">
                <a:ea typeface="Verdana" pitchFamily="34" charset="0"/>
                <a:cs typeface="Verdana" pitchFamily="34" charset="0"/>
              </a:rPr>
              <a:t>)</a:t>
            </a:r>
          </a:p>
          <a:p>
            <a:pPr marL="711200" lvl="1" indent="-3476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Verdana" pitchFamily="34" charset="0"/>
                <a:cs typeface="Verdana" pitchFamily="34" charset="0"/>
              </a:rPr>
              <a:t>A szakrendszer fejlesztését külső szakértők és az NGM munkatársai is segítették </a:t>
            </a:r>
          </a:p>
          <a:p>
            <a:pPr marL="711200" lvl="1" indent="-3476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Verdana" pitchFamily="34" charset="0"/>
                <a:cs typeface="Verdana" pitchFamily="34" charset="0"/>
              </a:rPr>
              <a:t>Az Adó szakrendszer esetben kiemelt szempont volt a </a:t>
            </a:r>
            <a:r>
              <a:rPr lang="hu-HU" sz="2000" b="1" dirty="0" smtClean="0">
                <a:ea typeface="Verdana" pitchFamily="34" charset="0"/>
                <a:cs typeface="Verdana" pitchFamily="34" charset="0"/>
              </a:rPr>
              <a:t>jogszabályoknak való megfelelés</a:t>
            </a:r>
          </a:p>
          <a:p>
            <a:pPr marL="711200" lvl="1" indent="-3476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Verdana" pitchFamily="34" charset="0"/>
                <a:cs typeface="Verdana" pitchFamily="34" charset="0"/>
              </a:rPr>
              <a:t>Az ASP 1.0 projekt célja elsődlegesen a </a:t>
            </a:r>
            <a:r>
              <a:rPr lang="hu-HU" sz="2000" b="1" dirty="0" smtClean="0">
                <a:ea typeface="Verdana" pitchFamily="34" charset="0"/>
                <a:cs typeface="Verdana" pitchFamily="34" charset="0"/>
              </a:rPr>
              <a:t>kis és közepes önkormányzatok  igényeinek való megfelelés volt</a:t>
            </a:r>
          </a:p>
          <a:p>
            <a:pPr marL="711200" lvl="1" indent="-34766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ea typeface="Verdana" pitchFamily="34" charset="0"/>
                <a:cs typeface="Verdana" pitchFamily="34" charset="0"/>
              </a:rPr>
              <a:t>Önkormányzati részről először a pilot önkormányzatok, majd folyamatosan nagyobb városok is bevonásra kerültek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99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000" dirty="0" smtClean="0">
                <a:solidFill>
                  <a:schemeClr val="bg1"/>
                </a:solidFill>
              </a:rPr>
              <a:t>ASP Adó szakrendszer –</a:t>
            </a:r>
            <a:br>
              <a:rPr lang="hu-HU" sz="4000" dirty="0" smtClean="0">
                <a:solidFill>
                  <a:schemeClr val="bg1"/>
                </a:solidFill>
              </a:rPr>
            </a:br>
            <a:r>
              <a:rPr lang="hu-HU" sz="4000" dirty="0" smtClean="0">
                <a:solidFill>
                  <a:schemeClr val="bg1"/>
                </a:solidFill>
              </a:rPr>
              <a:t> Előzetes adattisztítás</a:t>
            </a:r>
            <a:r>
              <a:rPr lang="hu-HU" b="1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b="1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2"/>
            <a:ext cx="8363272" cy="4133056"/>
          </a:xfrm>
        </p:spPr>
        <p:txBody>
          <a:bodyPr>
            <a:normAutofit fontScale="70000" lnSpcReduction="20000"/>
          </a:bodyPr>
          <a:lstStyle/>
          <a:p>
            <a:pPr lvl="0" algn="just">
              <a:spcAft>
                <a:spcPts val="600"/>
              </a:spcAft>
            </a:pPr>
            <a:r>
              <a:rPr lang="hu-HU" dirty="0">
                <a:ea typeface="Verdana" pitchFamily="34" charset="0"/>
                <a:cs typeface="Verdana" pitchFamily="34" charset="0"/>
              </a:rPr>
              <a:t>Forrásrendszer: ONKADO program</a:t>
            </a:r>
          </a:p>
          <a:p>
            <a:pPr lvl="0" algn="just">
              <a:spcAft>
                <a:spcPts val="600"/>
              </a:spcAft>
            </a:pPr>
            <a:r>
              <a:rPr lang="hu-HU" dirty="0">
                <a:ea typeface="Verdana" pitchFamily="34" charset="0"/>
                <a:cs typeface="Verdana" pitchFamily="34" charset="0"/>
              </a:rPr>
              <a:t>Az ASP Adó szakrendszer, mint célrendszer, az egységes és jogszabályoknak megfelelő működés érdekében több, illetve tisztább adatokat követel meg, mint az </a:t>
            </a:r>
            <a:r>
              <a:rPr lang="hu-HU" dirty="0" err="1">
                <a:ea typeface="Verdana" pitchFamily="34" charset="0"/>
                <a:cs typeface="Verdana" pitchFamily="34" charset="0"/>
              </a:rPr>
              <a:t>ONKADO-ban</a:t>
            </a:r>
            <a:r>
              <a:rPr lang="hu-HU" dirty="0">
                <a:ea typeface="Verdana" pitchFamily="34" charset="0"/>
                <a:cs typeface="Verdana" pitchFamily="34" charset="0"/>
              </a:rPr>
              <a:t> megszokott</a:t>
            </a:r>
          </a:p>
          <a:p>
            <a:pPr lvl="0" algn="just">
              <a:spcAft>
                <a:spcPts val="600"/>
              </a:spcAft>
            </a:pPr>
            <a:r>
              <a:rPr lang="hu-HU" dirty="0">
                <a:ea typeface="Verdana" pitchFamily="34" charset="0"/>
                <a:cs typeface="Verdana" pitchFamily="34" charset="0"/>
              </a:rPr>
              <a:t>A minél </a:t>
            </a:r>
            <a:r>
              <a:rPr lang="hu-HU" dirty="0" err="1">
                <a:ea typeface="Verdana" pitchFamily="34" charset="0"/>
                <a:cs typeface="Verdana" pitchFamily="34" charset="0"/>
              </a:rPr>
              <a:t>zökkenőmentesebb</a:t>
            </a:r>
            <a:r>
              <a:rPr lang="hu-HU" dirty="0">
                <a:ea typeface="Verdana" pitchFamily="34" charset="0"/>
                <a:cs typeface="Verdana" pitchFamily="34" charset="0"/>
              </a:rPr>
              <a:t> átálláshoz feltétlenül szükséges az adatjavítások, adattisztítások elvégzése legalább a kritikus hibák esetében</a:t>
            </a:r>
          </a:p>
          <a:p>
            <a:pPr lvl="0" algn="just">
              <a:spcAft>
                <a:spcPts val="600"/>
              </a:spcAft>
            </a:pPr>
            <a:r>
              <a:rPr lang="hu-HU" dirty="0">
                <a:ea typeface="Verdana" pitchFamily="34" charset="0"/>
                <a:cs typeface="Verdana" pitchFamily="34" charset="0"/>
              </a:rPr>
              <a:t>Az adatjavítás, adattisztítás a forrásrendszerben történik</a:t>
            </a:r>
          </a:p>
          <a:p>
            <a:pPr lvl="0" algn="just">
              <a:spcAft>
                <a:spcPts val="600"/>
              </a:spcAft>
            </a:pPr>
            <a:r>
              <a:rPr lang="hu-HU" dirty="0">
                <a:ea typeface="Verdana" pitchFamily="34" charset="0"/>
                <a:cs typeface="Verdana" pitchFamily="34" charset="0"/>
              </a:rPr>
              <a:t>Az előzetes adattisztítási feladatok elvégzéséhez nem szükséges az ASP Adó program</a:t>
            </a:r>
          </a:p>
          <a:p>
            <a:pPr lvl="0" algn="just">
              <a:spcAft>
                <a:spcPts val="600"/>
              </a:spcAft>
            </a:pPr>
            <a:r>
              <a:rPr lang="hu-HU" dirty="0">
                <a:ea typeface="Verdana" pitchFamily="34" charset="0"/>
                <a:cs typeface="Verdana" pitchFamily="34" charset="0"/>
              </a:rPr>
              <a:t>Kiadásra kerültek 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az </a:t>
            </a:r>
            <a:r>
              <a:rPr lang="hu-HU" dirty="0" err="1" smtClean="0">
                <a:ea typeface="Verdana" pitchFamily="34" charset="0"/>
                <a:cs typeface="Verdana" pitchFamily="34" charset="0"/>
              </a:rPr>
              <a:t>Onkado-ban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hu-HU" dirty="0">
                <a:ea typeface="Verdana" pitchFamily="34" charset="0"/>
                <a:cs typeface="Verdana" pitchFamily="34" charset="0"/>
              </a:rPr>
              <a:t>futtatható segédprogramok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7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hu-HU" altLang="hu-HU" sz="3600" smtClean="0">
                <a:solidFill>
                  <a:schemeClr val="bg1"/>
                </a:solidFill>
              </a:rPr>
              <a:t>Leggyakoribb kritikus hibák az előzetes adattisztítás során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46088" y="1338263"/>
            <a:ext cx="8353425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hu-HU" sz="2000" b="1" dirty="0">
                <a:latin typeface="+mn-lt"/>
                <a:cs typeface="Arial" charset="0"/>
              </a:rPr>
              <a:t>Hiányzó, hibás TEÁOR kódok és KSH jelek</a:t>
            </a:r>
          </a:p>
          <a:p>
            <a:pPr algn="just">
              <a:defRPr/>
            </a:pPr>
            <a:endParaRPr lang="hu-HU" sz="2000" b="1" dirty="0">
              <a:latin typeface="+mn-lt"/>
              <a:cs typeface="Arial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  <a:defRPr/>
            </a:pPr>
            <a:r>
              <a:rPr lang="hu-HU" sz="2000" dirty="0">
                <a:latin typeface="+mn-lt"/>
                <a:cs typeface="Arial" charset="0"/>
              </a:rPr>
              <a:t>Számosságukat tekintve a TEÁOR és a KSH jel hibák adják a kritikus hibák többségét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  <a:defRPr/>
            </a:pPr>
            <a:r>
              <a:rPr lang="hu-HU" sz="2000" dirty="0">
                <a:latin typeface="+mn-lt"/>
                <a:cs typeface="Arial" charset="0"/>
              </a:rPr>
              <a:t>Leggyakoribb a hiányzó adat, melynek beszerzése történhet: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n-lt"/>
                <a:cs typeface="Arial" charset="0"/>
              </a:rPr>
              <a:t>meglévő bejelentések, bevallások alapján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n-lt"/>
                <a:cs typeface="Arial" charset="0"/>
              </a:rPr>
              <a:t>az adózóval  folytatott adategyeztetés, hiánypótlás során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n-lt"/>
                <a:cs typeface="Arial" charset="0"/>
              </a:rPr>
              <a:t>lekérdezés központi nyilvántartásokból: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n-lt"/>
                <a:cs typeface="Arial" charset="0"/>
              </a:rPr>
              <a:t>http://www.ksh.hu/apps/vb.szlek.main1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n-lt"/>
                <a:cs typeface="Arial" charset="0"/>
              </a:rPr>
              <a:t>https://www.e-cegjegyzek.hu/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n-lt"/>
                <a:cs typeface="Arial" charset="0"/>
              </a:rPr>
              <a:t>https://www.ceginfo.hu/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latin typeface="+mn-lt"/>
                <a:cs typeface="Arial" charset="0"/>
              </a:rPr>
              <a:t>Complex</a:t>
            </a:r>
            <a:r>
              <a:rPr lang="hu-HU" sz="2000" dirty="0">
                <a:latin typeface="+mn-lt"/>
                <a:cs typeface="Arial" charset="0"/>
              </a:rPr>
              <a:t>, OPTEN</a:t>
            </a:r>
          </a:p>
        </p:txBody>
      </p:sp>
    </p:spTree>
    <p:extLst>
      <p:ext uri="{BB962C8B-B14F-4D97-AF65-F5344CB8AC3E}">
        <p14:creationId xmlns:p14="http://schemas.microsoft.com/office/powerpoint/2010/main" val="10391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490538" y="11588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4000" dirty="0" smtClean="0">
                <a:solidFill>
                  <a:schemeClr val="bg1"/>
                </a:solidFill>
              </a:rPr>
              <a:t>Aktuális helyzet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800" y="1258888"/>
            <a:ext cx="8856663" cy="4786312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/>
          </a:p>
          <a:p>
            <a:pPr marL="285750" indent="-28575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dirty="0" smtClean="0"/>
              <a:t>Az </a:t>
            </a:r>
            <a:r>
              <a:rPr lang="hu-HU" sz="2000" dirty="0"/>
              <a:t>Országgyűlés elfogadta </a:t>
            </a:r>
            <a:r>
              <a:rPr lang="hu-HU" sz="2000" dirty="0" smtClean="0"/>
              <a:t>Magyarország </a:t>
            </a:r>
            <a:r>
              <a:rPr lang="hu-HU" sz="2000" dirty="0"/>
              <a:t>helyi önkormányzatairól szóló </a:t>
            </a:r>
            <a:r>
              <a:rPr lang="hu-HU" sz="2000" b="1" dirty="0"/>
              <a:t>2011. évi CLXXXIX. törvény</a:t>
            </a:r>
            <a:r>
              <a:rPr lang="hu-HU" sz="2000" dirty="0"/>
              <a:t> </a:t>
            </a:r>
            <a:r>
              <a:rPr lang="hu-HU" sz="2000" dirty="0" smtClean="0"/>
              <a:t>módosítását </a:t>
            </a:r>
            <a:r>
              <a:rPr lang="hu-HU" sz="2000" dirty="0" smtClean="0">
                <a:sym typeface="Wingdings" panose="05000000000000000000" pitchFamily="2" charset="2"/>
              </a:rPr>
              <a:t> </a:t>
            </a:r>
            <a:r>
              <a:rPr lang="hu-HU" sz="2000" dirty="0" smtClean="0"/>
              <a:t>Kihirdetésre </a:t>
            </a:r>
            <a:r>
              <a:rPr lang="hu-HU" sz="2000" dirty="0"/>
              <a:t>került </a:t>
            </a:r>
            <a:r>
              <a:rPr lang="hu-HU" sz="2000" b="1" dirty="0" smtClean="0"/>
              <a:t>2016</a:t>
            </a:r>
            <a:r>
              <a:rPr lang="hu-HU" sz="2000" b="1" dirty="0"/>
              <a:t>. június 1</a:t>
            </a:r>
            <a:r>
              <a:rPr lang="hu-HU" sz="2000" dirty="0"/>
              <a:t>-én a </a:t>
            </a:r>
            <a:r>
              <a:rPr lang="hu-HU" sz="2000" b="1" dirty="0"/>
              <a:t>Magyar Közlöny  </a:t>
            </a:r>
            <a:r>
              <a:rPr lang="hu-HU" sz="2000" b="1" dirty="0" smtClean="0"/>
              <a:t>76. </a:t>
            </a:r>
            <a:r>
              <a:rPr lang="hu-HU" sz="2000" b="1" dirty="0"/>
              <a:t>szám</a:t>
            </a:r>
            <a:r>
              <a:rPr lang="hu-HU" sz="2000" dirty="0"/>
              <a:t>ában (a 2016. évi LIV. törvény </a:t>
            </a:r>
            <a:r>
              <a:rPr lang="hu-HU" sz="2000" dirty="0" smtClean="0"/>
              <a:t>).</a:t>
            </a:r>
          </a:p>
          <a:p>
            <a:pPr marL="285750" indent="-2857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sz="2000" dirty="0"/>
          </a:p>
          <a:p>
            <a:pPr algn="just"/>
            <a:r>
              <a:rPr lang="hu-HU" sz="2000" dirty="0"/>
              <a:t>A végrehajtással kapcsolatban a részletszabályozást tartalmazó kormányrendelet </a:t>
            </a:r>
            <a:r>
              <a:rPr lang="hu-HU" sz="2000" b="1" dirty="0"/>
              <a:t>2016. augusztus 31</a:t>
            </a:r>
            <a:r>
              <a:rPr lang="hu-HU" sz="2000" dirty="0"/>
              <a:t>-én  megjelent a </a:t>
            </a:r>
            <a:r>
              <a:rPr lang="hu-HU" sz="2000" b="1" dirty="0"/>
              <a:t>Magyar Közlöny 130. szám</a:t>
            </a:r>
            <a:r>
              <a:rPr lang="hu-HU" sz="2000" dirty="0"/>
              <a:t>ában (257/2016. (VIII. 31.) Korm. rendelet </a:t>
            </a:r>
            <a:r>
              <a:rPr lang="hu-HU" sz="2000" dirty="0" smtClean="0"/>
              <a:t>).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 smtClean="0"/>
              <a:t>Az </a:t>
            </a:r>
            <a:r>
              <a:rPr lang="hu-HU" sz="2000" b="1" dirty="0" smtClean="0"/>
              <a:t>országos bevezetés első lépcsője </a:t>
            </a:r>
            <a:r>
              <a:rPr lang="hu-HU" sz="2000" dirty="0" smtClean="0"/>
              <a:t>a </a:t>
            </a:r>
            <a:r>
              <a:rPr lang="hu-HU" sz="2000" dirty="0"/>
              <a:t>257/2016. (VIII. 31.) Korm. rendelet </a:t>
            </a:r>
            <a:r>
              <a:rPr lang="hu-HU" sz="2000" dirty="0" smtClean="0"/>
              <a:t>4. számú melléklete tekintetében </a:t>
            </a:r>
            <a:r>
              <a:rPr lang="hu-HU" sz="2000" b="1" dirty="0" smtClean="0"/>
              <a:t>folyamatban van</a:t>
            </a:r>
            <a:r>
              <a:rPr lang="hu-HU" sz="2000" dirty="0" smtClean="0"/>
              <a:t>. A szerződéskötés megtörtént, az oktatás, a rendszerek kezdeti adatbetöltése és használatba vétele ütemezetten történik.</a:t>
            </a:r>
            <a:endParaRPr lang="hu-HU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20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hu-HU" altLang="hu-HU" sz="3600" smtClean="0">
                <a:solidFill>
                  <a:schemeClr val="bg1"/>
                </a:solidFill>
              </a:rPr>
              <a:t>Leggyakoribb kritikus hibák a próbamigrációk során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446088" y="1338263"/>
            <a:ext cx="8353425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hu-HU" sz="2000" dirty="0">
              <a:latin typeface="+mn-lt"/>
              <a:cs typeface="Arial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  <a:defRPr/>
            </a:pPr>
            <a:r>
              <a:rPr lang="hu-HU" sz="2000" dirty="0">
                <a:latin typeface="+mn-lt"/>
                <a:cs typeface="Arial" charset="0"/>
              </a:rPr>
              <a:t>Hiányos kimutató szerv adatok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n-lt"/>
                <a:cs typeface="Arial" charset="0"/>
              </a:rPr>
              <a:t>Cím, adószám, számlaszám hiány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n-lt"/>
                <a:cs typeface="Arial" charset="0"/>
              </a:rPr>
              <a:t>Telefonszám kivételével kötelező a mezők kitöltése</a:t>
            </a:r>
          </a:p>
          <a:p>
            <a:pPr marL="342900" indent="-342900" algn="just">
              <a:buFont typeface="Courier New" panose="02070309020205020404" pitchFamily="49" charset="0"/>
              <a:buChar char="o"/>
              <a:defRPr/>
            </a:pPr>
            <a:r>
              <a:rPr lang="hu-HU" sz="2000" dirty="0">
                <a:latin typeface="+mn-lt"/>
                <a:cs typeface="Arial" charset="0"/>
              </a:rPr>
              <a:t>Megnevezés nélküli kivetési kódok (</a:t>
            </a:r>
            <a:r>
              <a:rPr lang="hu-HU" sz="2000" dirty="0" err="1">
                <a:latin typeface="+mn-lt"/>
                <a:cs typeface="Arial" charset="0"/>
              </a:rPr>
              <a:t>Onkado</a:t>
            </a:r>
            <a:r>
              <a:rPr lang="hu-HU" sz="2000" dirty="0">
                <a:latin typeface="+mn-lt"/>
                <a:cs typeface="Arial" charset="0"/>
              </a:rPr>
              <a:t> 5.6.)</a:t>
            </a:r>
          </a:p>
          <a:p>
            <a:pPr marL="342900" indent="-342900" algn="just">
              <a:buFont typeface="Courier New" panose="02070309020205020404" pitchFamily="49" charset="0"/>
              <a:buChar char="o"/>
              <a:defRPr/>
            </a:pPr>
            <a:r>
              <a:rPr lang="hu-HU" sz="2000" dirty="0">
                <a:latin typeface="+mn-lt"/>
                <a:cs typeface="Arial" charset="0"/>
              </a:rPr>
              <a:t>Megnevezés nélküli szorzókódok (</a:t>
            </a:r>
            <a:r>
              <a:rPr lang="hu-HU" sz="2000" dirty="0" err="1">
                <a:latin typeface="+mn-lt"/>
                <a:cs typeface="Arial" charset="0"/>
              </a:rPr>
              <a:t>Onkado</a:t>
            </a:r>
            <a:r>
              <a:rPr lang="hu-HU" sz="2000" dirty="0">
                <a:latin typeface="+mn-lt"/>
                <a:cs typeface="Arial" charset="0"/>
              </a:rPr>
              <a:t> 5.3)</a:t>
            </a:r>
          </a:p>
          <a:p>
            <a:pPr marL="342900" indent="-342900" algn="just">
              <a:buFont typeface="Courier New" panose="02070309020205020404" pitchFamily="49" charset="0"/>
              <a:buChar char="o"/>
              <a:defRPr/>
            </a:pPr>
            <a:r>
              <a:rPr lang="hu-HU" sz="2000" dirty="0">
                <a:latin typeface="+mn-lt"/>
                <a:cs typeface="Arial" charset="0"/>
              </a:rPr>
              <a:t>Hibás (nem folyó évi) számlakivonat dátum</a:t>
            </a:r>
          </a:p>
          <a:p>
            <a:pPr marL="342900" indent="-342900" algn="just">
              <a:buFont typeface="Courier New" panose="02070309020205020404" pitchFamily="49" charset="0"/>
              <a:buChar char="o"/>
              <a:defRPr/>
            </a:pPr>
            <a:r>
              <a:rPr lang="hu-HU" sz="2000" dirty="0">
                <a:latin typeface="+mn-lt"/>
                <a:cs typeface="Arial" charset="0"/>
              </a:rPr>
              <a:t>Helyi iparűzési adó bevallásban nem megfelelő betétlap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+mn-lt"/>
                <a:cs typeface="Arial" charset="0"/>
              </a:rPr>
              <a:t>Pl.: amennyiben az Adóalany típusa mezőben TIPUSKOD=2 – Pénzintézet, hitelintézet  szerepel, akkor az A (Vállalkozó) betétlapon nem szerepelhet adat</a:t>
            </a:r>
          </a:p>
        </p:txBody>
      </p:sp>
    </p:spTree>
    <p:extLst>
      <p:ext uri="{BB962C8B-B14F-4D97-AF65-F5344CB8AC3E}">
        <p14:creationId xmlns:p14="http://schemas.microsoft.com/office/powerpoint/2010/main" val="11370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Funkciói:</a:t>
            </a:r>
          </a:p>
          <a:p>
            <a:pPr marL="0" indent="0">
              <a:buNone/>
            </a:pPr>
            <a:endParaRPr lang="hu-HU" dirty="0"/>
          </a:p>
          <a:p>
            <a:pPr lvl="0"/>
            <a:r>
              <a:rPr lang="hu-HU" sz="2200" dirty="0"/>
              <a:t>elektronikus úti okmány </a:t>
            </a:r>
            <a:r>
              <a:rPr lang="hu-HU" sz="2200" dirty="0" smtClean="0"/>
              <a:t>funkció</a:t>
            </a:r>
          </a:p>
          <a:p>
            <a:pPr lvl="0"/>
            <a:endParaRPr lang="hu-HU" sz="2200" dirty="0"/>
          </a:p>
          <a:p>
            <a:pPr lvl="0"/>
            <a:r>
              <a:rPr lang="hu-HU" sz="2200" b="1" i="1" dirty="0"/>
              <a:t>elektronikus </a:t>
            </a:r>
            <a:r>
              <a:rPr lang="hu-HU" sz="2200" b="1" i="1" dirty="0" smtClean="0"/>
              <a:t>azonosítás</a:t>
            </a:r>
          </a:p>
          <a:p>
            <a:pPr lvl="0"/>
            <a:endParaRPr lang="hu-HU" sz="2200" dirty="0"/>
          </a:p>
          <a:p>
            <a:pPr lvl="0"/>
            <a:r>
              <a:rPr lang="hu-HU" sz="2200" dirty="0"/>
              <a:t>elektronikus aláírás</a:t>
            </a:r>
          </a:p>
          <a:p>
            <a:endParaRPr lang="hu-HU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smtClean="0">
                <a:solidFill>
                  <a:schemeClr val="bg1"/>
                </a:solidFill>
              </a:rPr>
              <a:t>E-személyi</a:t>
            </a:r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28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4152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sz="2200" dirty="0" smtClean="0"/>
          </a:p>
          <a:p>
            <a:pPr marL="0" indent="0">
              <a:buNone/>
            </a:pPr>
            <a:r>
              <a:rPr lang="hu-HU" sz="2200" dirty="0" smtClean="0"/>
              <a:t>Az elektronikus személyazonosító igazolvánnyal történő </a:t>
            </a:r>
            <a:r>
              <a:rPr lang="hu-HU" sz="2200" dirty="0" err="1" smtClean="0"/>
              <a:t>autentikáció</a:t>
            </a:r>
            <a:r>
              <a:rPr lang="hu-HU" sz="2200" dirty="0" smtClean="0"/>
              <a:t> </a:t>
            </a:r>
            <a:r>
              <a:rPr lang="hu-HU" sz="2200" dirty="0"/>
              <a:t/>
            </a:r>
            <a:br>
              <a:rPr lang="hu-HU" sz="2200" dirty="0"/>
            </a:br>
            <a:r>
              <a:rPr lang="hu-HU" sz="2200" b="1" dirty="0" smtClean="0"/>
              <a:t>2017. március 6</a:t>
            </a:r>
            <a:r>
              <a:rPr lang="hu-HU" sz="2200" dirty="0" smtClean="0"/>
              <a:t>-tól elérhetővé vált az </a:t>
            </a:r>
            <a:r>
              <a:rPr lang="hu-HU" sz="2200" b="1" dirty="0" smtClean="0"/>
              <a:t>ASP 1.5 </a:t>
            </a:r>
            <a:r>
              <a:rPr lang="hu-HU" sz="2200" dirty="0" smtClean="0"/>
              <a:t>keretében csatlakozó önkormányzatok részére.</a:t>
            </a:r>
          </a:p>
          <a:p>
            <a:pPr marL="0" indent="0">
              <a:buNone/>
            </a:pPr>
            <a:endParaRPr lang="hu-HU" sz="2200" dirty="0" smtClean="0"/>
          </a:p>
          <a:p>
            <a:pPr marL="0" indent="0">
              <a:buNone/>
            </a:pPr>
            <a:r>
              <a:rPr lang="hu-HU" sz="2200" dirty="0" smtClean="0"/>
              <a:t>Az önkormányzatok </a:t>
            </a:r>
            <a:r>
              <a:rPr lang="hu-HU" sz="2200" b="1" dirty="0" smtClean="0"/>
              <a:t>2017. április 27. 16:00</a:t>
            </a:r>
            <a:r>
              <a:rPr lang="hu-HU" sz="2200" dirty="0" smtClean="0"/>
              <a:t>-ig rendelhetik össze a felhasználói fiókokat az </a:t>
            </a:r>
            <a:r>
              <a:rPr lang="hu-HU" sz="2200" dirty="0" err="1" smtClean="0"/>
              <a:t>eSzemélyi</a:t>
            </a:r>
            <a:r>
              <a:rPr lang="hu-HU" sz="2200" dirty="0" smtClean="0"/>
              <a:t> kártyákkal.</a:t>
            </a:r>
          </a:p>
          <a:p>
            <a:pPr marL="0" indent="0">
              <a:buNone/>
            </a:pPr>
            <a:endParaRPr lang="hu-HU" sz="2200" b="1" dirty="0" smtClean="0"/>
          </a:p>
          <a:p>
            <a:pPr marL="0" indent="0">
              <a:buNone/>
            </a:pPr>
            <a:r>
              <a:rPr lang="hu-HU" sz="2200" b="1" dirty="0" smtClean="0"/>
              <a:t>2017. május 2</a:t>
            </a:r>
            <a:r>
              <a:rPr lang="hu-HU" sz="2200" dirty="0" smtClean="0"/>
              <a:t>-tól kizárólag kéttényezős azonosítással, </a:t>
            </a:r>
            <a:r>
              <a:rPr lang="hu-HU" sz="2200" dirty="0" err="1" smtClean="0"/>
              <a:t>eSzemélyi</a:t>
            </a:r>
            <a:r>
              <a:rPr lang="hu-HU" sz="2200" dirty="0" smtClean="0"/>
              <a:t> igazolvánnyal történhet meg a belépés.</a:t>
            </a:r>
          </a:p>
          <a:p>
            <a:pPr marL="0" indent="0">
              <a:buNone/>
            </a:pPr>
            <a:endParaRPr lang="hu-HU" sz="2200" dirty="0" smtClean="0"/>
          </a:p>
          <a:p>
            <a:pPr marL="0" indent="0">
              <a:buNone/>
            </a:pPr>
            <a:r>
              <a:rPr lang="hu-HU" sz="2400" dirty="0"/>
              <a:t>A feladatok elvégzéséhez részletes levél, útmutató és GYIK készült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Emellett az önkormányzatok részére az </a:t>
            </a:r>
            <a:r>
              <a:rPr lang="hu-HU" sz="2400" dirty="0" err="1"/>
              <a:t>eLearning</a:t>
            </a:r>
            <a:r>
              <a:rPr lang="hu-HU" sz="2400" dirty="0"/>
              <a:t> felületén oktatóvideót is elérhetővé tettünk az </a:t>
            </a:r>
            <a:r>
              <a:rPr lang="hu-HU" sz="2400" dirty="0" err="1"/>
              <a:t>eSzemélyi</a:t>
            </a:r>
            <a:r>
              <a:rPr lang="hu-HU" sz="2400" dirty="0"/>
              <a:t> összerendelésről.</a:t>
            </a:r>
          </a:p>
          <a:p>
            <a:pPr marL="0" indent="0">
              <a:buNone/>
            </a:pPr>
            <a:endParaRPr lang="hu-HU" sz="2200" dirty="0" smtClean="0"/>
          </a:p>
          <a:p>
            <a:pPr marL="0" indent="0" algn="just">
              <a:buNone/>
            </a:pPr>
            <a:endParaRPr lang="hu-HU" sz="2200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smtClean="0">
                <a:solidFill>
                  <a:schemeClr val="bg1"/>
                </a:solidFill>
              </a:rPr>
              <a:t>E-személyi</a:t>
            </a:r>
            <a: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7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ASP DEMO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5868144" y="5661248"/>
            <a:ext cx="288032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9" y="5820480"/>
            <a:ext cx="2392775" cy="689647"/>
          </a:xfr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323528" y="1772816"/>
            <a:ext cx="8356376" cy="3888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hu-HU" sz="2800" dirty="0" smtClean="0"/>
              <a:t>Az önkormányzati szövetségekkel együttműködve, a Kincstár elkészítette az ASP DEMO verziót.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hu-HU" sz="28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sz="2800" dirty="0" smtClean="0"/>
              <a:t>Az ASP DEMO verzióval a Kincstár lehetőséget biztosít arra, hogy az ASP rendszert az </a:t>
            </a:r>
            <a:r>
              <a:rPr lang="hu-HU" sz="2800" u="sng" dirty="0" smtClean="0"/>
              <a:t>érdeklődő önkormányzatok</a:t>
            </a:r>
            <a:r>
              <a:rPr lang="hu-HU" sz="2800" dirty="0" smtClean="0"/>
              <a:t> bizonyos feltételek mellett</a:t>
            </a:r>
          </a:p>
          <a:p>
            <a:pPr algn="just"/>
            <a:r>
              <a:rPr lang="hu-HU" sz="2800" dirty="0" smtClean="0"/>
              <a:t>megtekinthessék, </a:t>
            </a:r>
          </a:p>
          <a:p>
            <a:pPr algn="just"/>
            <a:r>
              <a:rPr lang="hu-HU" sz="2800" dirty="0" smtClean="0"/>
              <a:t>tesztelhessék.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9041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ASP DEMO</a:t>
            </a:r>
            <a:endParaRPr lang="hu-HU" sz="3600" dirty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5868144" y="5661248"/>
            <a:ext cx="288032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29" y="5820480"/>
            <a:ext cx="2392775" cy="689647"/>
          </a:xfr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237803" y="1412776"/>
            <a:ext cx="8568952" cy="4873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hu-HU" sz="2800" dirty="0" smtClean="0"/>
              <a:t>A DEMO verzió megtekintésének feltétele egy titoktartási valamint egy felhasználói nyilatkozat aláírása.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hu-HU" sz="28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sz="2800" dirty="0" smtClean="0"/>
              <a:t>A DEMO verzióhoz való </a:t>
            </a:r>
            <a:r>
              <a:rPr lang="hu-HU" sz="2800" u="sng" dirty="0" smtClean="0"/>
              <a:t>15 napos </a:t>
            </a:r>
            <a:r>
              <a:rPr lang="hu-HU" sz="2800" dirty="0" smtClean="0"/>
              <a:t>teljes körű hozzáférést a Kincstár biztosítja a felhasználói és titoktartási nyilatkozat beérkezését követően a nyilatkozattevő részére.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hu-HU" sz="28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sz="2800" dirty="0" smtClean="0"/>
              <a:t>A DEMO verzióval kapcsolatos kérdéseket feltehetik az </a:t>
            </a:r>
            <a:r>
              <a:rPr lang="hu-HU" sz="2800" u="sng" dirty="0" smtClean="0">
                <a:hlinkClick r:id="rId3"/>
              </a:rPr>
              <a:t>alkalmazaskozpont@allamkincstar.gov.hu</a:t>
            </a:r>
            <a:r>
              <a:rPr lang="hu-HU" sz="2800" dirty="0" smtClean="0"/>
              <a:t> e-mail címen.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8153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495800" y="1484784"/>
            <a:ext cx="4419600" cy="2592288"/>
          </a:xfrm>
        </p:spPr>
        <p:txBody>
          <a:bodyPr/>
          <a:lstStyle/>
          <a:p>
            <a:pPr algn="ctr"/>
            <a:r>
              <a:rPr lang="hu-HU" sz="2500" dirty="0" smtClean="0">
                <a:solidFill>
                  <a:prstClr val="white"/>
                </a:solidFill>
              </a:rPr>
              <a:t/>
            </a:r>
            <a:br>
              <a:rPr lang="hu-HU" sz="2500" dirty="0" smtClean="0">
                <a:solidFill>
                  <a:prstClr val="white"/>
                </a:solidFill>
              </a:rPr>
            </a:br>
            <a:r>
              <a:rPr lang="hu-HU" sz="3200" dirty="0" smtClean="0">
                <a:solidFill>
                  <a:prstClr val="white"/>
                </a:solidFill>
              </a:rPr>
              <a:t/>
            </a:r>
            <a:br>
              <a:rPr lang="hu-HU" sz="3200" dirty="0" smtClean="0">
                <a:solidFill>
                  <a:prstClr val="white"/>
                </a:solidFill>
              </a:rPr>
            </a:br>
            <a:r>
              <a:rPr lang="hu-HU" sz="2800" dirty="0">
                <a:solidFill>
                  <a:srgbClr val="0461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hu-HU" sz="2800" dirty="0">
                <a:solidFill>
                  <a:srgbClr val="0461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hu-HU" sz="2800" dirty="0">
                <a:solidFill>
                  <a:srgbClr val="0461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hu-HU" sz="2800" dirty="0">
                <a:solidFill>
                  <a:srgbClr val="04617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hu-HU" sz="900" dirty="0"/>
              <a:t/>
            </a:r>
            <a:br>
              <a:rPr lang="hu-HU" sz="900" dirty="0"/>
            </a:br>
            <a:endParaRPr lang="en-US" sz="2500" dirty="0"/>
          </a:p>
        </p:txBody>
      </p:sp>
      <p:sp>
        <p:nvSpPr>
          <p:cNvPr id="5" name="Téglalap 4"/>
          <p:cNvSpPr/>
          <p:nvPr/>
        </p:nvSpPr>
        <p:spPr>
          <a:xfrm>
            <a:off x="4932040" y="2229298"/>
            <a:ext cx="3744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5400" b="1" dirty="0" smtClean="0">
                <a:solidFill>
                  <a:srgbClr val="FFFFFF"/>
                </a:solidFill>
              </a:rPr>
              <a:t>Köszönöm a figyelmet! </a:t>
            </a:r>
            <a:endParaRPr lang="hu-HU" sz="54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61" y="3356993"/>
            <a:ext cx="3191035" cy="129614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77" y="3457301"/>
            <a:ext cx="3496020" cy="100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9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373217"/>
            <a:ext cx="8171208" cy="1228725"/>
          </a:xfrm>
          <a:prstGeom prst="rect">
            <a:avLst/>
          </a:prstGeom>
        </p:spPr>
      </p:pic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600688"/>
              </p:ext>
            </p:extLst>
          </p:nvPr>
        </p:nvGraphicFramePr>
        <p:xfrm>
          <a:off x="-108520" y="1340768"/>
          <a:ext cx="9145015" cy="5322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églalap 5"/>
          <p:cNvSpPr/>
          <p:nvPr/>
        </p:nvSpPr>
        <p:spPr>
          <a:xfrm>
            <a:off x="275482" y="188641"/>
            <a:ext cx="8435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  Az önkormányzati ASP rendszer elemei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41316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97854"/>
            <a:ext cx="8147248" cy="122872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bg1"/>
                </a:solidFill>
              </a:rPr>
              <a:t>Az önkormányzati ASP rendszer működtetése és </a:t>
            </a:r>
            <a:r>
              <a:rPr lang="hu-HU" dirty="0" smtClean="0">
                <a:solidFill>
                  <a:schemeClr val="bg1"/>
                </a:solidFill>
              </a:rPr>
              <a:t>elemei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3317" name="Tartalom helye 2"/>
          <p:cNvSpPr>
            <a:spLocks noGrp="1"/>
          </p:cNvSpPr>
          <p:nvPr>
            <p:ph idx="1"/>
          </p:nvPr>
        </p:nvSpPr>
        <p:spPr>
          <a:xfrm>
            <a:off x="179388" y="1258888"/>
            <a:ext cx="9036051" cy="46418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hu-HU" altLang="hu-HU" sz="800" smtClean="0"/>
          </a:p>
          <a:p>
            <a:pPr marL="0" indent="0" eaLnBrk="1" hangingPunct="1">
              <a:buFont typeface="Arial" charset="0"/>
              <a:buNone/>
            </a:pPr>
            <a:r>
              <a:rPr lang="hu-HU" altLang="hu-HU" sz="2000" smtClean="0"/>
              <a:t>A Kormány az önkormányzati ASP rendszert a Magyar Államkincstár útján működteti.</a:t>
            </a:r>
          </a:p>
          <a:p>
            <a:pPr marL="0" indent="0" eaLnBrk="1" hangingPunct="1">
              <a:buFont typeface="Arial" charset="0"/>
              <a:buNone/>
            </a:pPr>
            <a:endParaRPr lang="hu-HU" altLang="hu-HU" smtClean="0"/>
          </a:p>
          <a:p>
            <a:pPr marL="0" indent="0" eaLnBrk="1" hangingPunct="1">
              <a:buFont typeface="Arial" charset="0"/>
              <a:buNone/>
            </a:pPr>
            <a:endParaRPr lang="hu-HU" altLang="hu-HU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22503170"/>
              </p:ext>
            </p:extLst>
          </p:nvPr>
        </p:nvGraphicFramePr>
        <p:xfrm>
          <a:off x="170937" y="1772817"/>
          <a:ext cx="8712968" cy="4777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82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Az önkormányzati ASP rendszer szakrendszerei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6" name="Tartalom helye 3"/>
          <p:cNvSpPr>
            <a:spLocks noGrp="1"/>
          </p:cNvSpPr>
          <p:nvPr>
            <p:ph idx="1"/>
          </p:nvPr>
        </p:nvSpPr>
        <p:spPr>
          <a:xfrm>
            <a:off x="440345" y="1566874"/>
            <a:ext cx="8229600" cy="4276725"/>
          </a:xfrm>
        </p:spPr>
        <p:txBody>
          <a:bodyPr rtlCol="0">
            <a:normAutofit lnSpcReduction="10000"/>
          </a:bodyPr>
          <a:lstStyle/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hu-HU" dirty="0" smtClean="0"/>
              <a:t>	iratkezelő </a:t>
            </a:r>
            <a:r>
              <a:rPr lang="hu-HU" dirty="0"/>
              <a:t>rendszer,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hu-HU" dirty="0" smtClean="0"/>
              <a:t>	önkormányzati </a:t>
            </a:r>
            <a:r>
              <a:rPr lang="hu-HU" dirty="0"/>
              <a:t>települési portál </a:t>
            </a:r>
            <a:r>
              <a:rPr lang="hu-HU" dirty="0" smtClean="0"/>
              <a:t>rendszer</a:t>
            </a:r>
            <a:r>
              <a:rPr lang="hu-HU" dirty="0" smtClean="0"/>
              <a:t>,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hu-HU" dirty="0" smtClean="0"/>
              <a:t> </a:t>
            </a:r>
            <a:r>
              <a:rPr lang="hu-HU" dirty="0" smtClean="0"/>
              <a:t>	elektronikus </a:t>
            </a:r>
            <a:r>
              <a:rPr lang="hu-HU" dirty="0"/>
              <a:t>ügyintézési portál rendszer, ide értve </a:t>
            </a:r>
            <a:r>
              <a:rPr lang="hu-HU" dirty="0" smtClean="0"/>
              <a:t>	az </a:t>
            </a:r>
            <a:r>
              <a:rPr lang="hu-HU" dirty="0"/>
              <a:t>elektronikus űrlap-szolgáltatást,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hu-HU" b="1" dirty="0" smtClean="0"/>
              <a:t>	gazdálkodási </a:t>
            </a:r>
            <a:r>
              <a:rPr lang="hu-HU" b="1" dirty="0"/>
              <a:t>rendszer,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hu-HU" dirty="0" smtClean="0"/>
              <a:t>	ingatlanvagyon-kataszter rendszer,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hu-HU" b="1" dirty="0" smtClean="0"/>
              <a:t>	önkormányzati adó rendszer,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hu-HU" dirty="0" smtClean="0"/>
              <a:t>	ipar- </a:t>
            </a:r>
            <a:r>
              <a:rPr lang="hu-HU" dirty="0"/>
              <a:t>és kereskedelmi </a:t>
            </a:r>
            <a:r>
              <a:rPr lang="hu-HU" dirty="0" smtClean="0"/>
              <a:t>rendszer,</a:t>
            </a:r>
            <a:endParaRPr lang="hu-HU" dirty="0"/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hu-HU" dirty="0" smtClean="0"/>
              <a:t>	hagyatéki </a:t>
            </a:r>
            <a:r>
              <a:rPr lang="hu-HU" dirty="0"/>
              <a:t>leltár rendszer.</a:t>
            </a:r>
          </a:p>
        </p:txBody>
      </p:sp>
      <p:sp>
        <p:nvSpPr>
          <p:cNvPr id="20" name="Ellipszis 19"/>
          <p:cNvSpPr/>
          <p:nvPr/>
        </p:nvSpPr>
        <p:spPr>
          <a:xfrm>
            <a:off x="985629" y="1688257"/>
            <a:ext cx="216024" cy="2880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993943" y="2128690"/>
            <a:ext cx="216024" cy="2880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993943" y="3362661"/>
            <a:ext cx="216024" cy="2880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985629" y="3827150"/>
            <a:ext cx="216024" cy="28803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993943" y="4339894"/>
            <a:ext cx="216024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993943" y="4812469"/>
            <a:ext cx="216024" cy="2880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994585" y="5288380"/>
            <a:ext cx="216024" cy="28803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983326" y="2636912"/>
            <a:ext cx="216024" cy="2880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67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42" y="5511800"/>
            <a:ext cx="8050657" cy="1228725"/>
          </a:xfrm>
          <a:prstGeom prst="rect">
            <a:avLst/>
          </a:prstGeom>
        </p:spPr>
      </p:pic>
      <p:sp>
        <p:nvSpPr>
          <p:cNvPr id="19460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smtClean="0">
                <a:solidFill>
                  <a:schemeClr val="bg1"/>
                </a:solidFill>
              </a:rPr>
              <a:t>Csatlakozási feladatrendszer bemutatása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58889"/>
            <a:ext cx="8229600" cy="1378023"/>
          </a:xfrm>
        </p:spPr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A csatlakozó önkormányzatoknak számos technikai, ügyviteli és szabályozási feltételeknek kell megfelelniük és számos feladatot kell végrehajtaniuk annak érdekében, hogy az Önkormányzati ASP rendszeréhez csatlakozni tudjanak. A csatlakozási folyamat az alábbi szakaszokra bontható: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  <p:pic>
        <p:nvPicPr>
          <p:cNvPr id="6" name="Kép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3" y="2266487"/>
            <a:ext cx="7364674" cy="100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/>
        </p:nvSpPr>
        <p:spPr>
          <a:xfrm>
            <a:off x="636143" y="3517400"/>
            <a:ext cx="30717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endParaRPr lang="hu-HU" sz="1400" kern="0" dirty="0">
              <a:solidFill>
                <a:prstClr val="black"/>
              </a:solidFill>
            </a:endParaRPr>
          </a:p>
        </p:txBody>
      </p:sp>
      <p:sp>
        <p:nvSpPr>
          <p:cNvPr id="9" name="Rounded Rectangle 60"/>
          <p:cNvSpPr/>
          <p:nvPr/>
        </p:nvSpPr>
        <p:spPr>
          <a:xfrm>
            <a:off x="827584" y="3429000"/>
            <a:ext cx="2266974" cy="2952328"/>
          </a:xfrm>
          <a:prstGeom prst="roundRect">
            <a:avLst>
              <a:gd name="adj" fmla="val 7778"/>
            </a:avLst>
          </a:prstGeom>
          <a:solidFill>
            <a:sysClr val="window" lastClr="FFFFFF"/>
          </a:solidFill>
          <a:ln w="25400" cap="flat" cmpd="sng" algn="ctr">
            <a:solidFill>
              <a:srgbClr val="0F6FC6"/>
            </a:solidFill>
            <a:prstDash val="solid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A szervezet felkészítése a csatlakozásra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3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u-H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Tervezés, tájékozódás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u-HU" sz="1400" kern="0" dirty="0" smtClean="0">
                <a:solidFill>
                  <a:prstClr val="black"/>
                </a:solidFill>
                <a:latin typeface="+mj-lt"/>
              </a:rPr>
              <a:t>Ügyviteli és szabályozási felkészülés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u-HU" sz="1400" kern="0" dirty="0" smtClean="0">
                <a:solidFill>
                  <a:prstClr val="black"/>
                </a:solidFill>
                <a:latin typeface="+mj-lt"/>
              </a:rPr>
              <a:t>Kommunikációs csatornák kiépülnek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hu-HU" sz="1400" kern="0" dirty="0" smtClean="0">
                <a:solidFill>
                  <a:prstClr val="black"/>
                </a:solidFill>
                <a:latin typeface="+mj-lt"/>
              </a:rPr>
              <a:t>Helyi feladatok megtervezése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u-H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1" name="Rounded Rectangle 61"/>
          <p:cNvSpPr/>
          <p:nvPr/>
        </p:nvSpPr>
        <p:spPr>
          <a:xfrm>
            <a:off x="3264425" y="3429778"/>
            <a:ext cx="2112169" cy="2951550"/>
          </a:xfrm>
          <a:prstGeom prst="roundRect">
            <a:avLst>
              <a:gd name="adj" fmla="val 7778"/>
            </a:avLst>
          </a:prstGeom>
          <a:solidFill>
            <a:sysClr val="window" lastClr="FFFFFF"/>
          </a:solidFill>
          <a:ln w="25400" cap="flat" cmpd="sng" algn="ctr">
            <a:solidFill>
              <a:srgbClr val="A5C249"/>
            </a:solidFill>
            <a:prstDash val="solid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</a:rPr>
              <a:t> </a:t>
            </a:r>
            <a:r>
              <a:rPr lang="hu-HU" sz="1400" b="1" kern="0" dirty="0" smtClean="0">
                <a:solidFill>
                  <a:prstClr val="black"/>
                </a:solidFill>
                <a:latin typeface="+mj-lt"/>
              </a:rPr>
              <a:t>ASP rendszerhez </a:t>
            </a:r>
            <a:r>
              <a:rPr kumimoji="0" lang="hu-H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történő fizikai és a szolgáltatásokra vonatkozó csatlakozás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u-H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Helyi</a:t>
            </a:r>
            <a:r>
              <a:rPr kumimoji="0" lang="hu-HU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működtetéshez szükséges </a:t>
            </a:r>
            <a:r>
              <a:rPr lang="hu-HU" sz="1400" kern="0" dirty="0">
                <a:solidFill>
                  <a:prstClr val="black"/>
                </a:solidFill>
                <a:latin typeface="+mj-lt"/>
              </a:rPr>
              <a:t>i</a:t>
            </a:r>
            <a:r>
              <a:rPr kumimoji="0" lang="hu-H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nfrastrukturális</a:t>
            </a:r>
            <a:r>
              <a:rPr kumimoji="0" lang="hu-H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feltételek</a:t>
            </a:r>
            <a:r>
              <a:rPr kumimoji="0" lang="hu-HU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kialakítása</a:t>
            </a:r>
            <a:endParaRPr kumimoji="0" lang="hu-HU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u-H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Oktatások </a:t>
            </a: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hu-HU" sz="1400" kern="0" dirty="0" smtClean="0">
                <a:solidFill>
                  <a:prstClr val="black"/>
                </a:solidFill>
                <a:latin typeface="+mj-lt"/>
              </a:rPr>
              <a:t>Migráció</a:t>
            </a:r>
          </a:p>
          <a:p>
            <a:pPr marL="285750" marR="0" lvl="0" indent="-2857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u-H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Tesztelés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2" name="Rounded Rectangle 97"/>
          <p:cNvSpPr/>
          <p:nvPr/>
        </p:nvSpPr>
        <p:spPr>
          <a:xfrm>
            <a:off x="5491141" y="3408388"/>
            <a:ext cx="2592288" cy="2972940"/>
          </a:xfrm>
          <a:prstGeom prst="roundRect">
            <a:avLst>
              <a:gd name="adj" fmla="val 7778"/>
            </a:avLst>
          </a:prstGeom>
          <a:solidFill>
            <a:sysClr val="window" lastClr="FFFFFF"/>
          </a:solidFill>
          <a:ln w="25400" cap="flat" cmpd="sng" algn="ctr">
            <a:solidFill>
              <a:srgbClr val="B97B3D"/>
            </a:solidFill>
            <a:prstDash val="solid"/>
          </a:ln>
          <a:effectLst/>
        </p:spPr>
        <p:txBody>
          <a:bodyPr/>
          <a:lstStyle/>
          <a:p>
            <a:pPr lvl="0" algn="ctr">
              <a:defRPr/>
            </a:pPr>
            <a:r>
              <a:rPr lang="hu-HU" sz="1500" b="1" kern="0" dirty="0" smtClean="0">
                <a:solidFill>
                  <a:prstClr val="black"/>
                </a:solidFill>
              </a:rPr>
              <a:t>ASP Központ szolgáltatásainak igénybe vétele</a:t>
            </a:r>
          </a:p>
          <a:p>
            <a:pPr lvl="0" algn="ctr">
              <a:defRPr/>
            </a:pPr>
            <a:endParaRPr lang="hu-HU" sz="1500" kern="0" dirty="0" smtClean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hu-HU" sz="1500" kern="0" dirty="0" smtClean="0">
                <a:solidFill>
                  <a:prstClr val="black"/>
                </a:solidFill>
              </a:rPr>
              <a:t>Szolgáltatási szerződés megkötése, amelynek melléklete az SLA (</a:t>
            </a:r>
            <a:r>
              <a:rPr lang="hu-HU" sz="1500" dirty="0" smtClean="0"/>
              <a:t>szolgáltatási  szint megállapodás)</a:t>
            </a:r>
            <a:endParaRPr lang="hu-HU" sz="1500" kern="0" dirty="0" smtClean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  <a:defRPr/>
            </a:pPr>
            <a:r>
              <a:rPr lang="hu-HU" sz="1500" kern="0" dirty="0" smtClean="0">
                <a:solidFill>
                  <a:prstClr val="black"/>
                </a:solidFill>
              </a:rPr>
              <a:t>Lakossági és vállalkozói ügyfelek tájékoztatása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hu-HU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156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73305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Szolgáltatási szerződés tartalma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200" b="1" dirty="0" smtClean="0"/>
          </a:p>
          <a:p>
            <a:r>
              <a:rPr lang="hu-HU" sz="2200" b="1" dirty="0" smtClean="0"/>
              <a:t>Szerződés törzsszövege</a:t>
            </a:r>
          </a:p>
          <a:p>
            <a:pPr marL="0" indent="0">
              <a:buNone/>
            </a:pPr>
            <a:r>
              <a:rPr lang="hu-HU" sz="2200" dirty="0"/>
              <a:t>	</a:t>
            </a:r>
            <a:r>
              <a:rPr lang="hu-HU" sz="2200" dirty="0" smtClean="0"/>
              <a:t>A jogszabályban rögzített kötelező elemeket tartalmazza.</a:t>
            </a:r>
          </a:p>
          <a:p>
            <a:r>
              <a:rPr lang="hu-HU" sz="2200" b="1" dirty="0" smtClean="0"/>
              <a:t>Általános Szerződési Feltételek (</a:t>
            </a:r>
            <a:r>
              <a:rPr lang="hu-HU" sz="2200" b="1" dirty="0" smtClean="0"/>
              <a:t>ÁSZF</a:t>
            </a:r>
            <a:r>
              <a:rPr lang="hu-HU" sz="2200" b="1" dirty="0"/>
              <a:t>)</a:t>
            </a:r>
            <a:endParaRPr lang="hu-HU" sz="2200" b="1" dirty="0" smtClean="0"/>
          </a:p>
          <a:p>
            <a:pPr marL="0" indent="0">
              <a:buNone/>
            </a:pPr>
            <a:r>
              <a:rPr lang="hu-HU" sz="2200" b="1" dirty="0"/>
              <a:t>	</a:t>
            </a:r>
            <a:r>
              <a:rPr lang="hu-HU" sz="2200" dirty="0" smtClean="0"/>
              <a:t>A szolgáltatással kapcsolatos részletes szabályokat rögzíti.</a:t>
            </a:r>
          </a:p>
          <a:p>
            <a:r>
              <a:rPr lang="hu-HU" sz="2200" b="1" dirty="0" smtClean="0"/>
              <a:t>Adatlapok</a:t>
            </a:r>
          </a:p>
          <a:p>
            <a:pPr marL="0" indent="0">
              <a:buNone/>
            </a:pPr>
            <a:r>
              <a:rPr lang="hu-HU" sz="2200" b="1" dirty="0" smtClean="0"/>
              <a:t>	</a:t>
            </a:r>
            <a:r>
              <a:rPr lang="hu-HU" sz="2200" dirty="0" smtClean="0"/>
              <a:t>Az önkormányzatokra vonatkozó adatok megadásához.</a:t>
            </a:r>
          </a:p>
          <a:p>
            <a:r>
              <a:rPr lang="hu-HU" sz="2200" b="1" dirty="0" smtClean="0"/>
              <a:t>Ajánlások és tájékoztatók</a:t>
            </a:r>
          </a:p>
          <a:p>
            <a:pPr marL="0" indent="0">
              <a:buNone/>
            </a:pPr>
            <a:r>
              <a:rPr lang="hu-HU" sz="2200" dirty="0"/>
              <a:t>	</a:t>
            </a:r>
            <a:r>
              <a:rPr lang="hu-HU" sz="2200" dirty="0" smtClean="0"/>
              <a:t>Az ASP rendszer működésével kapcsolatos anyagok.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8965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dirty="0" smtClean="0">
                <a:solidFill>
                  <a:schemeClr val="bg1"/>
                </a:solidFill>
              </a:rPr>
              <a:t>Oktatások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1600200"/>
            <a:ext cx="8713787" cy="4525963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3100" dirty="0" smtClean="0"/>
              <a:t>A </a:t>
            </a:r>
            <a:r>
              <a:rPr lang="hu-HU" sz="3100" dirty="0"/>
              <a:t>képzések részletes tervezése, szervezése az önkormányzatok által jelzett egyéni képzési igényekre épül</a:t>
            </a:r>
            <a:r>
              <a:rPr lang="hu-HU" sz="3100" dirty="0" smtClean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sz="3100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3100" dirty="0"/>
              <a:t>A képzések illeszkednek a közszolgálati tisztviselők továbbképzéséről szóló 273/2012. Kormányrendelet által szabályozott rendszerbe, azokat a Kincstár </a:t>
            </a:r>
            <a:r>
              <a:rPr lang="hu-HU" sz="3100" b="1" dirty="0"/>
              <a:t>nyilvántartásba vett továbbképzés</a:t>
            </a:r>
            <a:r>
              <a:rPr lang="hu-HU" sz="3100" dirty="0"/>
              <a:t>ként valósítja meg.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62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094413" y="5722938"/>
            <a:ext cx="2592387" cy="1008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539750" y="5732463"/>
            <a:ext cx="2592388" cy="1009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30724" name="Cím 1"/>
          <p:cNvSpPr>
            <a:spLocks noGrp="1"/>
          </p:cNvSpPr>
          <p:nvPr>
            <p:ph type="title"/>
          </p:nvPr>
        </p:nvSpPr>
        <p:spPr>
          <a:xfrm>
            <a:off x="457200" y="169863"/>
            <a:ext cx="8229600" cy="1143000"/>
          </a:xfrm>
        </p:spPr>
        <p:txBody>
          <a:bodyPr>
            <a:normAutofit/>
          </a:bodyPr>
          <a:lstStyle/>
          <a:p>
            <a:r>
              <a:rPr lang="hu-HU" altLang="hu-HU" dirty="0" smtClean="0">
                <a:solidFill>
                  <a:schemeClr val="bg1"/>
                </a:solidFill>
              </a:rPr>
              <a:t>Oktatás – </a:t>
            </a:r>
            <a:r>
              <a:rPr lang="hu-HU" altLang="hu-HU" smtClean="0">
                <a:solidFill>
                  <a:schemeClr val="bg1"/>
                </a:solidFill>
              </a:rPr>
              <a:t>tervezett sorrendje </a:t>
            </a:r>
            <a:endParaRPr lang="hu-HU" altLang="hu-HU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806768"/>
              </p:ext>
            </p:extLst>
          </p:nvPr>
        </p:nvGraphicFramePr>
        <p:xfrm>
          <a:off x="-1620688" y="1313384"/>
          <a:ext cx="100091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41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46050DD075F8448A165DE913B9A9804" ma:contentTypeVersion="0" ma:contentTypeDescription="Új dokumentum létrehozása." ma:contentTypeScope="" ma:versionID="a069a1916b37ad4cfb8217773fdfc30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272c3706e31d85aa278778a1025862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49D347-CF84-4EA8-A91D-5FA7BC249522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DAF2B6B-50D9-41CB-9387-A83043A9D3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A4E53F-6578-4984-8211-4789772BB8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4005</TotalTime>
  <Words>1275</Words>
  <Application>Microsoft Office PowerPoint</Application>
  <PresentationFormat>Diavetítés a képernyőre (4:3 oldalarány)</PresentationFormat>
  <Paragraphs>221</Paragraphs>
  <Slides>25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Tájékoztatás az Önkormányzati  ASP rendszer bevezetésének gyakorlati tapasztalatairól  2017. ÁPRILIS 12.  </vt:lpstr>
      <vt:lpstr>Aktuális helyzet</vt:lpstr>
      <vt:lpstr>PowerPoint bemutató</vt:lpstr>
      <vt:lpstr>Az önkormányzati ASP rendszer működtetése és elemei</vt:lpstr>
      <vt:lpstr>Az önkormányzati ASP rendszer szakrendszerei</vt:lpstr>
      <vt:lpstr>Csatlakozási feladatrendszer bemutatása</vt:lpstr>
      <vt:lpstr>Szolgáltatási szerződés tartalma</vt:lpstr>
      <vt:lpstr>Oktatások</vt:lpstr>
      <vt:lpstr>Oktatás – tervezett sorrendje </vt:lpstr>
      <vt:lpstr>Keretrendszer</vt:lpstr>
      <vt:lpstr>ASP Gazdálkodás szakrendszer</vt:lpstr>
      <vt:lpstr>PowerPoint bemutató</vt:lpstr>
      <vt:lpstr>PowerPoint bemutató</vt:lpstr>
      <vt:lpstr>ASP Gazdálkodás szakrendszer  csatlakoztatás tapasztalatai – éles indulás</vt:lpstr>
      <vt:lpstr>PowerPoint bemutató</vt:lpstr>
      <vt:lpstr>PowerPoint bemutató</vt:lpstr>
      <vt:lpstr> ASP Adó szakrendszer –  Előzmények </vt:lpstr>
      <vt:lpstr>ASP Adó szakrendszer –  Előzetes adattisztítás </vt:lpstr>
      <vt:lpstr>Leggyakoribb kritikus hibák az előzetes adattisztítás során</vt:lpstr>
      <vt:lpstr>Leggyakoribb kritikus hibák a próbamigrációk során</vt:lpstr>
      <vt:lpstr>PowerPoint bemutató</vt:lpstr>
      <vt:lpstr>PowerPoint bemutató</vt:lpstr>
      <vt:lpstr>ASP DEMO</vt:lpstr>
      <vt:lpstr>ASP DEMO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Horváth Endre</dc:creator>
  <cp:lastModifiedBy>Horváth Endre</cp:lastModifiedBy>
  <cp:revision>339</cp:revision>
  <dcterms:created xsi:type="dcterms:W3CDTF">2014-03-03T11:13:53Z</dcterms:created>
  <dcterms:modified xsi:type="dcterms:W3CDTF">2017-04-11T14:08:49Z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0x010100246050DD075F8448A165DE913B9A9804</vt:lpwstr>
  </property>
</Properties>
</file>