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5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3" r:id="rId3"/>
    <p:sldId id="367" r:id="rId4"/>
    <p:sldId id="370" r:id="rId5"/>
    <p:sldId id="375" r:id="rId6"/>
    <p:sldId id="382" r:id="rId7"/>
    <p:sldId id="379" r:id="rId8"/>
    <p:sldId id="377" r:id="rId9"/>
    <p:sldId id="381" r:id="rId10"/>
    <p:sldId id="352" r:id="rId11"/>
    <p:sldId id="368" r:id="rId12"/>
    <p:sldId id="306" r:id="rId13"/>
    <p:sldId id="312" r:id="rId14"/>
    <p:sldId id="308" r:id="rId15"/>
    <p:sldId id="314" r:id="rId16"/>
    <p:sldId id="258" r:id="rId17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yák Teréz" initials="" lastIdx="11" clrIdx="0"/>
  <p:cmAuthor id="1" name="P.T." initials="" lastIdx="7" clrIdx="1"/>
  <p:cmAuthor id="2" name="Iliásics Balázs" initials="I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va\Desktop\bb\gjgkhhn\lakoss&#225;gi%20survey%20kereszttablak_rvsd_b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2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73431129753341"/>
          <c:y val="7.9436345066107861E-2"/>
          <c:w val="0.79558892870567299"/>
          <c:h val="0.863402451612073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Munka1!$B$2:$B$6</c:f>
              <c:numCache>
                <c:formatCode>0.0</c:formatCode>
                <c:ptCount val="5"/>
                <c:pt idx="0">
                  <c:v>2.6</c:v>
                </c:pt>
                <c:pt idx="1">
                  <c:v>6.6</c:v>
                </c:pt>
                <c:pt idx="2">
                  <c:v>35.300000000000004</c:v>
                </c:pt>
                <c:pt idx="3">
                  <c:v>82.9</c:v>
                </c:pt>
                <c:pt idx="4">
                  <c:v>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E-4DFF-99F1-D55F39553C1C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3E-4DFF-99F1-D55F39553C1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3E-4DFF-99F1-D55F39553C1C}"/>
                </c:ext>
              </c:extLst>
            </c:dLbl>
            <c:dLbl>
              <c:idx val="26"/>
              <c:layout>
                <c:manualLayout>
                  <c:x val="1.0031347962382446E-2"/>
                  <c:y val="-7.638800644812810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3E-4DFF-99F1-D55F39553C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Munka1!$C$2:$C$6</c:f>
              <c:numCache>
                <c:formatCode>0.0</c:formatCode>
                <c:ptCount val="5"/>
                <c:pt idx="0">
                  <c:v>96.9</c:v>
                </c:pt>
                <c:pt idx="1">
                  <c:v>93.2</c:v>
                </c:pt>
                <c:pt idx="2">
                  <c:v>63.7</c:v>
                </c:pt>
                <c:pt idx="3">
                  <c:v>17.100000000000001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3E-4DFF-99F1-D55F39553C1C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Nem tudja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3E-4DFF-99F1-D55F39553C1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3E-4DFF-99F1-D55F39553C1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3E-4DFF-99F1-D55F39553C1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3E-4DFF-99F1-D55F39553C1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3E-4DFF-99F1-D55F39553C1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3E-4DFF-99F1-D55F39553C1C}"/>
                </c:ext>
              </c:extLst>
            </c:dLbl>
            <c:dLbl>
              <c:idx val="23"/>
              <c:layout>
                <c:manualLayout>
                  <c:x val="1.50470219435737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3E-4DFF-99F1-D55F39553C1C}"/>
                </c:ext>
              </c:extLst>
            </c:dLbl>
            <c:dLbl>
              <c:idx val="26"/>
              <c:layout>
                <c:manualLayout>
                  <c:x val="3.0094043887147412E-2"/>
                  <c:y val="1.640419947506653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3E-4DFF-99F1-D55F39553C1C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3E-4DFF-99F1-D55F39553C1C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Munka1!$D$2:$D$6</c:f>
              <c:numCache>
                <c:formatCode>0.0</c:formatCode>
                <c:ptCount val="5"/>
                <c:pt idx="0">
                  <c:v>0.4</c:v>
                </c:pt>
                <c:pt idx="1">
                  <c:v>0.2</c:v>
                </c:pt>
                <c:pt idx="2">
                  <c:v>1</c:v>
                </c:pt>
                <c:pt idx="4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93E-4DFF-99F1-D55F39553C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517696"/>
        <c:axId val="223523584"/>
      </c:barChart>
      <c:catAx>
        <c:axId val="2235176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t" anchorCtr="0"/>
          <a:lstStyle/>
          <a:p>
            <a:pPr algn="just">
              <a:defRPr sz="900" b="1"/>
            </a:pPr>
            <a:endParaRPr lang="hu-HU"/>
          </a:p>
        </c:txPr>
        <c:crossAx val="223523584"/>
        <c:crosses val="autoZero"/>
        <c:auto val="1"/>
        <c:lblAlgn val="ctr"/>
        <c:lblOffset val="100"/>
        <c:tickLblSkip val="1"/>
        <c:noMultiLvlLbl val="0"/>
      </c:catAx>
      <c:valAx>
        <c:axId val="22352358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hu-HU"/>
          </a:p>
        </c:txPr>
        <c:crossAx val="22351769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1.748048791526486E-2"/>
          <c:y val="0.93017887980639891"/>
          <c:w val="0.98251952806637599"/>
          <c:h val="6.9821120193601122E-2"/>
        </c:manualLayout>
      </c:layout>
      <c:overlay val="0"/>
      <c:txPr>
        <a:bodyPr/>
        <a:lstStyle/>
        <a:p>
          <a:pPr>
            <a:defRPr sz="8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73431129753341"/>
          <c:y val="7.9436345066107861E-2"/>
          <c:w val="0.7955889287056761"/>
          <c:h val="0.7086183670025756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0,1-5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Munka1!$B$2:$B$6</c:f>
              <c:numCache>
                <c:formatCode>0.0</c:formatCode>
                <c:ptCount val="5"/>
                <c:pt idx="0">
                  <c:v>42.3</c:v>
                </c:pt>
                <c:pt idx="1">
                  <c:v>31.3</c:v>
                </c:pt>
                <c:pt idx="2">
                  <c:v>14.9</c:v>
                </c:pt>
                <c:pt idx="3">
                  <c:v>11.1</c:v>
                </c:pt>
                <c:pt idx="4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12-4FE6-9255-85223BE2C2CC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6-10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12-4FE6-9255-85223BE2C2C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12-4FE6-9255-85223BE2C2CC}"/>
                </c:ext>
              </c:extLst>
            </c:dLbl>
            <c:dLbl>
              <c:idx val="26"/>
              <c:layout>
                <c:manualLayout>
                  <c:x val="1.0031347962382446E-2"/>
                  <c:y val="-7.638800644812602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12-4FE6-9255-85223BE2C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Munka1!$C$2:$C$6</c:f>
              <c:numCache>
                <c:formatCode>0.0</c:formatCode>
                <c:ptCount val="5"/>
                <c:pt idx="0">
                  <c:v>34.6</c:v>
                </c:pt>
                <c:pt idx="1">
                  <c:v>6.3</c:v>
                </c:pt>
                <c:pt idx="2">
                  <c:v>21.3</c:v>
                </c:pt>
                <c:pt idx="3">
                  <c:v>5.2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12-4FE6-9255-85223BE2C2CC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11-25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207-4DA2-8B4E-4EA654B2259B}"/>
                </c:ext>
              </c:extLst>
            </c:dLbl>
            <c:dLbl>
              <c:idx val="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207-4DA2-8B4E-4EA654B2259B}"/>
                </c:ext>
              </c:extLst>
            </c:dLbl>
            <c:dLbl>
              <c:idx val="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07-4DA2-8B4E-4EA654B2259B}"/>
                </c:ext>
              </c:extLst>
            </c:dLbl>
            <c:dLbl>
              <c:idx val="3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207-4DA2-8B4E-4EA654B2259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12-4FE6-9255-85223BE2C2CC}"/>
                </c:ext>
              </c:extLst>
            </c:dLbl>
            <c:dLbl>
              <c:idx val="5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207-4DA2-8B4E-4EA654B2259B}"/>
                </c:ext>
              </c:extLst>
            </c:dLbl>
            <c:dLbl>
              <c:idx val="6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207-4DA2-8B4E-4EA654B2259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412-4FE6-9255-85223BE2C2CC}"/>
                </c:ext>
              </c:extLst>
            </c:dLbl>
            <c:dLbl>
              <c:idx val="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207-4DA2-8B4E-4EA654B2259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12-4FE6-9255-85223BE2C2CC}"/>
                </c:ext>
              </c:extLst>
            </c:dLbl>
            <c:dLbl>
              <c:idx val="1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207-4DA2-8B4E-4EA654B2259B}"/>
                </c:ext>
              </c:extLst>
            </c:dLbl>
            <c:dLbl>
              <c:idx val="1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207-4DA2-8B4E-4EA654B2259B}"/>
                </c:ext>
              </c:extLst>
            </c:dLbl>
            <c:dLbl>
              <c:idx val="1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207-4DA2-8B4E-4EA654B2259B}"/>
                </c:ext>
              </c:extLst>
            </c:dLbl>
            <c:dLbl>
              <c:idx val="13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207-4DA2-8B4E-4EA654B2259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12-4FE6-9255-85223BE2C2C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12-4FE6-9255-85223BE2C2C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12-4FE6-9255-85223BE2C2CC}"/>
                </c:ext>
              </c:extLst>
            </c:dLbl>
            <c:dLbl>
              <c:idx val="17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207-4DA2-8B4E-4EA654B2259B}"/>
                </c:ext>
              </c:extLst>
            </c:dLbl>
            <c:dLbl>
              <c:idx val="1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207-4DA2-8B4E-4EA654B2259B}"/>
                </c:ext>
              </c:extLst>
            </c:dLbl>
            <c:dLbl>
              <c:idx val="19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207-4DA2-8B4E-4EA654B2259B}"/>
                </c:ext>
              </c:extLst>
            </c:dLbl>
            <c:dLbl>
              <c:idx val="2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207-4DA2-8B4E-4EA654B2259B}"/>
                </c:ext>
              </c:extLst>
            </c:dLbl>
            <c:dLbl>
              <c:idx val="2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207-4DA2-8B4E-4EA654B2259B}"/>
                </c:ext>
              </c:extLst>
            </c:dLbl>
            <c:dLbl>
              <c:idx val="2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9207-4DA2-8B4E-4EA654B2259B}"/>
                </c:ext>
              </c:extLst>
            </c:dLbl>
            <c:dLbl>
              <c:idx val="23"/>
              <c:layout>
                <c:manualLayout>
                  <c:x val="1.5047021943573701E-2"/>
                  <c:y val="0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412-4FE6-9255-85223BE2C2CC}"/>
                </c:ext>
              </c:extLst>
            </c:dLbl>
            <c:dLbl>
              <c:idx val="24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9207-4DA2-8B4E-4EA654B2259B}"/>
                </c:ext>
              </c:extLst>
            </c:dLbl>
            <c:dLbl>
              <c:idx val="25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207-4DA2-8B4E-4EA654B2259B}"/>
                </c:ext>
              </c:extLst>
            </c:dLbl>
            <c:dLbl>
              <c:idx val="26"/>
              <c:layout>
                <c:manualLayout>
                  <c:x val="3.0094043887147412E-2"/>
                  <c:y val="1.6404199475066308E-7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412-4FE6-9255-85223BE2C2CC}"/>
                </c:ext>
              </c:extLst>
            </c:dLbl>
            <c:dLbl>
              <c:idx val="27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207-4DA2-8B4E-4EA654B2259B}"/>
                </c:ext>
              </c:extLst>
            </c:dLbl>
            <c:dLbl>
              <c:idx val="2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207-4DA2-8B4E-4EA654B2259B}"/>
                </c:ext>
              </c:extLst>
            </c:dLbl>
            <c:dLbl>
              <c:idx val="29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207-4DA2-8B4E-4EA654B2259B}"/>
                </c:ext>
              </c:extLst>
            </c:dLbl>
            <c:dLbl>
              <c:idx val="3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9207-4DA2-8B4E-4EA654B2259B}"/>
                </c:ext>
              </c:extLst>
            </c:dLbl>
            <c:dLbl>
              <c:idx val="3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207-4DA2-8B4E-4EA654B2259B}"/>
                </c:ext>
              </c:extLst>
            </c:dLbl>
            <c:dLbl>
              <c:idx val="3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9207-4DA2-8B4E-4EA654B2259B}"/>
                </c:ext>
              </c:extLst>
            </c:dLbl>
            <c:dLbl>
              <c:idx val="33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9207-4DA2-8B4E-4EA654B2259B}"/>
                </c:ext>
              </c:extLst>
            </c:dLbl>
            <c:dLbl>
              <c:idx val="34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9207-4DA2-8B4E-4EA654B2259B}"/>
                </c:ext>
              </c:extLst>
            </c:dLbl>
            <c:dLbl>
              <c:idx val="35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9207-4DA2-8B4E-4EA654B2259B}"/>
                </c:ext>
              </c:extLst>
            </c:dLbl>
            <c:dLbl>
              <c:idx val="36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9207-4DA2-8B4E-4EA654B2259B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412-4FE6-9255-85223BE2C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Munka1!$D$2:$D$6</c:f>
              <c:numCache>
                <c:formatCode>0.0</c:formatCode>
                <c:ptCount val="5"/>
                <c:pt idx="0">
                  <c:v>15.4</c:v>
                </c:pt>
                <c:pt idx="1">
                  <c:v>43.8</c:v>
                </c:pt>
                <c:pt idx="2">
                  <c:v>28.7</c:v>
                </c:pt>
                <c:pt idx="3">
                  <c:v>25.8</c:v>
                </c:pt>
                <c:pt idx="4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C412-4FE6-9255-85223BE2C2CC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26-50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Munka1!$E$2:$E$6</c:f>
              <c:numCache>
                <c:formatCode>0.0</c:formatCode>
                <c:ptCount val="5"/>
                <c:pt idx="0">
                  <c:v>7.7</c:v>
                </c:pt>
                <c:pt idx="1">
                  <c:v>12.5</c:v>
                </c:pt>
                <c:pt idx="2">
                  <c:v>28.7</c:v>
                </c:pt>
                <c:pt idx="3">
                  <c:v>35.299999999999997</c:v>
                </c:pt>
                <c:pt idx="4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C412-4FE6-9255-85223BE2C2CC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51-75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Munka1!$F$2:$F$6</c:f>
              <c:numCache>
                <c:formatCode>0.0</c:formatCode>
                <c:ptCount val="5"/>
                <c:pt idx="1">
                  <c:v>6.3</c:v>
                </c:pt>
                <c:pt idx="2">
                  <c:v>3.2</c:v>
                </c:pt>
                <c:pt idx="3">
                  <c:v>11.5</c:v>
                </c:pt>
                <c:pt idx="4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C412-4FE6-9255-85223BE2C2CC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76-100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Munka1!$G$2:$G$6</c:f>
              <c:numCache>
                <c:formatCode>General</c:formatCode>
                <c:ptCount val="5"/>
                <c:pt idx="2" formatCode="0.0">
                  <c:v>2.1</c:v>
                </c:pt>
                <c:pt idx="3" formatCode="0.0">
                  <c:v>4.4000000000000004</c:v>
                </c:pt>
                <c:pt idx="4" formatCode="0.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C412-4FE6-9255-85223BE2C2CC}"/>
            </c:ext>
          </c:extLst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101-150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Munka1!$H$2:$H$6</c:f>
              <c:numCache>
                <c:formatCode>General</c:formatCode>
                <c:ptCount val="5"/>
                <c:pt idx="2" formatCode="0.0">
                  <c:v>1.1000000000000001</c:v>
                </c:pt>
                <c:pt idx="3" formatCode="0.0">
                  <c:v>4</c:v>
                </c:pt>
                <c:pt idx="4" formatCode="0.0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F-C412-4FE6-9255-85223BE2C2CC}"/>
            </c:ext>
          </c:extLst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151-200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3"/>
              <c:spPr/>
              <c:txPr>
                <a:bodyPr/>
                <a:lstStyle/>
                <a:p>
                  <a:pPr>
                    <a:defRPr sz="900" b="1">
                      <a:solidFill>
                        <a:sysClr val="windowText" lastClr="000000"/>
                      </a:solidFill>
                    </a:defRPr>
                  </a:pPr>
                  <a:endParaRPr lang="hu-H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9207-4DA2-8B4E-4EA654B225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Munka1!$I$2:$I$6</c:f>
              <c:numCache>
                <c:formatCode>General</c:formatCode>
                <c:ptCount val="5"/>
                <c:pt idx="3" formatCode="0.0">
                  <c:v>1.2</c:v>
                </c:pt>
                <c:pt idx="4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1-C412-4FE6-9255-85223BE2C2CC}"/>
            </c:ext>
          </c:extLst>
        </c:ser>
        <c:ser>
          <c:idx val="8"/>
          <c:order val="8"/>
          <c:tx>
            <c:strRef>
              <c:f>Munka1!$J$1</c:f>
              <c:strCache>
                <c:ptCount val="1"/>
                <c:pt idx="0">
                  <c:v>201-500</c:v>
                </c:pt>
              </c:strCache>
            </c:strRef>
          </c:tx>
          <c:invertIfNegative val="0"/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Munka1!$J$2:$J$6</c:f>
              <c:numCache>
                <c:formatCode>General</c:formatCode>
                <c:ptCount val="5"/>
                <c:pt idx="3" formatCode="0.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C412-4FE6-9255-85223BE2C2CC}"/>
            </c:ext>
          </c:extLst>
        </c:ser>
        <c:ser>
          <c:idx val="9"/>
          <c:order val="9"/>
          <c:tx>
            <c:strRef>
              <c:f>Munka1!$K$1</c:f>
              <c:strCache>
                <c:ptCount val="1"/>
                <c:pt idx="0">
                  <c:v>501-1000</c:v>
                </c:pt>
              </c:strCache>
            </c:strRef>
          </c:tx>
          <c:invertIfNegative val="0"/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Munka1!$K$2:$K$6</c:f>
              <c:numCache>
                <c:formatCode>General</c:formatCode>
                <c:ptCount val="5"/>
                <c:pt idx="3" formatCode="0.0">
                  <c:v>0.8</c:v>
                </c:pt>
                <c:pt idx="4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C412-4FE6-9255-85223BE2C2CC}"/>
            </c:ext>
          </c:extLst>
        </c:ser>
        <c:ser>
          <c:idx val="10"/>
          <c:order val="10"/>
          <c:tx>
            <c:strRef>
              <c:f>Munka1!$L$1</c:f>
              <c:strCache>
                <c:ptCount val="1"/>
                <c:pt idx="0">
                  <c:v>1001-2000</c:v>
                </c:pt>
              </c:strCache>
            </c:strRef>
          </c:tx>
          <c:invertIfNegative val="0"/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Munka1!$L$2:$L$6</c:f>
              <c:numCache>
                <c:formatCode>General</c:formatCode>
                <c:ptCount val="5"/>
                <c:pt idx="4" formatCode="0.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C412-4FE6-9255-85223BE2C2CC}"/>
            </c:ext>
          </c:extLst>
        </c:ser>
        <c:ser>
          <c:idx val="11"/>
          <c:order val="11"/>
          <c:tx>
            <c:strRef>
              <c:f>Munka1!$M$1</c:f>
              <c:strCache>
                <c:ptCount val="1"/>
                <c:pt idx="0">
                  <c:v>2001% -x</c:v>
                </c:pt>
              </c:strCache>
            </c:strRef>
          </c:tx>
          <c:invertIfNegative val="0"/>
          <c:cat>
            <c:strRef>
              <c:f>Munka1!$A$2:$A$6</c:f>
              <c:strCache>
                <c:ptCount val="5"/>
                <c:pt idx="0">
                  <c:v>5 . kategória</c:v>
                </c:pt>
                <c:pt idx="1">
                  <c:v>4 . kategória</c:v>
                </c:pt>
                <c:pt idx="2">
                  <c:v>3 . kategória</c:v>
                </c:pt>
                <c:pt idx="3">
                  <c:v>2 . kategória</c:v>
                </c:pt>
                <c:pt idx="4">
                  <c:v>1 . kategória</c:v>
                </c:pt>
              </c:strCache>
            </c:strRef>
          </c:cat>
          <c:val>
            <c:numRef>
              <c:f>Munka1!$M$2:$M$6</c:f>
              <c:numCache>
                <c:formatCode>General</c:formatCode>
                <c:ptCount val="5"/>
                <c:pt idx="4" formatCode="0.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C412-4FE6-9255-85223BE2C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4008448"/>
        <c:axId val="224083968"/>
      </c:barChart>
      <c:catAx>
        <c:axId val="224008448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 algn="just">
              <a:defRPr sz="900" b="1"/>
            </a:pPr>
            <a:endParaRPr lang="hu-HU"/>
          </a:p>
        </c:txPr>
        <c:crossAx val="224083968"/>
        <c:crosses val="autoZero"/>
        <c:auto val="1"/>
        <c:lblAlgn val="ctr"/>
        <c:lblOffset val="100"/>
        <c:tickLblSkip val="1"/>
        <c:noMultiLvlLbl val="0"/>
      </c:catAx>
      <c:valAx>
        <c:axId val="224083968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hu-HU"/>
          </a:p>
        </c:txPr>
        <c:crossAx val="22400844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7.2713822932809202E-2"/>
          <c:y val="0.9044195131537317"/>
          <c:w val="0.85119074800787564"/>
          <c:h val="8.0316022489243744E-2"/>
        </c:manualLayout>
      </c:layout>
      <c:overlay val="0"/>
      <c:txPr>
        <a:bodyPr/>
        <a:lstStyle/>
        <a:p>
          <a:pPr>
            <a:defRPr sz="8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73431129753341"/>
          <c:y val="7.9436345066107861E-2"/>
          <c:w val="0.79558892870567477"/>
          <c:h val="0.863402451612073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Munka1!$B$2:$B$6</c:f>
              <c:numCache>
                <c:formatCode>0.0</c:formatCode>
                <c:ptCount val="5"/>
                <c:pt idx="0">
                  <c:v>86</c:v>
                </c:pt>
                <c:pt idx="1">
                  <c:v>84.9</c:v>
                </c:pt>
                <c:pt idx="2">
                  <c:v>71.099999999999994</c:v>
                </c:pt>
                <c:pt idx="3">
                  <c:v>50</c:v>
                </c:pt>
                <c:pt idx="4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61-4D34-A22B-97B85DB835B2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Munka1!$C$2:$C$6</c:f>
              <c:numCache>
                <c:formatCode>0.0</c:formatCode>
                <c:ptCount val="5"/>
                <c:pt idx="0">
                  <c:v>6.7</c:v>
                </c:pt>
                <c:pt idx="1">
                  <c:v>7.6</c:v>
                </c:pt>
                <c:pt idx="2">
                  <c:v>9.5</c:v>
                </c:pt>
                <c:pt idx="3">
                  <c:v>23.8</c:v>
                </c:pt>
                <c:pt idx="4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61-4D34-A22B-97B85DB835B2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61-4D34-A22B-97B85DB835B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61-4D34-A22B-97B85DB835B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61-4D34-A22B-97B85DB835B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61-4D34-A22B-97B85DB835B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61-4D34-A22B-97B85DB835B2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61-4D34-A22B-97B85DB835B2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1"/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Munka1!$D$2:$D$6</c:f>
              <c:numCache>
                <c:formatCode>0.0</c:formatCode>
                <c:ptCount val="5"/>
                <c:pt idx="0">
                  <c:v>1.6</c:v>
                </c:pt>
                <c:pt idx="1">
                  <c:v>3.6</c:v>
                </c:pt>
                <c:pt idx="2">
                  <c:v>10.9</c:v>
                </c:pt>
                <c:pt idx="3">
                  <c:v>21.4</c:v>
                </c:pt>
                <c:pt idx="4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61-4D34-A22B-97B85DB835B2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Munka1!$E$2:$E$6</c:f>
              <c:numCache>
                <c:formatCode>0.0</c:formatCode>
                <c:ptCount val="5"/>
                <c:pt idx="0">
                  <c:v>0.4</c:v>
                </c:pt>
                <c:pt idx="1">
                  <c:v>0.60000000000000064</c:v>
                </c:pt>
                <c:pt idx="2">
                  <c:v>4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61-4D34-A22B-97B85DB835B2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4, v. több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Munka1!$F$2:$F$6</c:f>
              <c:numCache>
                <c:formatCode>0.0</c:formatCode>
                <c:ptCount val="5"/>
                <c:pt idx="0">
                  <c:v>0.1</c:v>
                </c:pt>
                <c:pt idx="1">
                  <c:v>0.60000000000000064</c:v>
                </c:pt>
                <c:pt idx="2">
                  <c:v>1</c:v>
                </c:pt>
                <c:pt idx="3">
                  <c:v>2.4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61-4D34-A22B-97B85DB835B2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Nem tudja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41E-411F-A2ED-48DFAF9BCAA5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41E-411F-A2ED-48DFAF9BC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Munka1!$G$2:$G$6</c:f>
              <c:numCache>
                <c:formatCode>0.0</c:formatCode>
                <c:ptCount val="5"/>
                <c:pt idx="0">
                  <c:v>5.2</c:v>
                </c:pt>
                <c:pt idx="1">
                  <c:v>2.7</c:v>
                </c:pt>
                <c:pt idx="2">
                  <c:v>3.5</c:v>
                </c:pt>
                <c:pt idx="3">
                  <c:v>2.4</c:v>
                </c:pt>
                <c:pt idx="4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61-4D34-A22B-97B85DB83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352320"/>
        <c:axId val="223353856"/>
      </c:barChart>
      <c:catAx>
        <c:axId val="2233523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t" anchorCtr="0"/>
          <a:lstStyle/>
          <a:p>
            <a:pPr algn="just">
              <a:defRPr sz="900" b="1"/>
            </a:pPr>
            <a:endParaRPr lang="hu-HU"/>
          </a:p>
        </c:txPr>
        <c:crossAx val="223353856"/>
        <c:crosses val="autoZero"/>
        <c:auto val="1"/>
        <c:lblAlgn val="ctr"/>
        <c:lblOffset val="100"/>
        <c:tickLblSkip val="1"/>
        <c:noMultiLvlLbl val="0"/>
      </c:catAx>
      <c:valAx>
        <c:axId val="22335385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hu-HU"/>
          </a:p>
        </c:txPr>
        <c:crossAx val="22335232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1.748048791526486E-2"/>
          <c:y val="0.93017887980639891"/>
          <c:w val="0.9825195120847352"/>
          <c:h val="6.9821120193601122E-2"/>
        </c:manualLayout>
      </c:layout>
      <c:overlay val="0"/>
      <c:txPr>
        <a:bodyPr/>
        <a:lstStyle/>
        <a:p>
          <a:pPr>
            <a:defRPr sz="8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73431129753341"/>
          <c:y val="7.9436345066107861E-2"/>
          <c:w val="0.79558892870567233"/>
          <c:h val="0.863402451612073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Van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Munka1!$B$2:$B$6</c:f>
              <c:numCache>
                <c:formatCode>0.0</c:formatCode>
                <c:ptCount val="5"/>
                <c:pt idx="0">
                  <c:v>18.5</c:v>
                </c:pt>
                <c:pt idx="1">
                  <c:v>24</c:v>
                </c:pt>
                <c:pt idx="2">
                  <c:v>24.9</c:v>
                </c:pt>
                <c:pt idx="3">
                  <c:v>48.8</c:v>
                </c:pt>
                <c:pt idx="4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E-4513-87B6-A4D61FC80F37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Nincs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9E-4513-87B6-A4D61FC80F3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9E-4513-87B6-A4D61FC80F37}"/>
                </c:ext>
              </c:extLst>
            </c:dLbl>
            <c:dLbl>
              <c:idx val="26"/>
              <c:layout>
                <c:manualLayout>
                  <c:x val="1.0031347962382446E-2"/>
                  <c:y val="-7.63880064481285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E-4513-87B6-A4D61FC80F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ysClr val="windowText" lastClr="000000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Munka1!$C$2:$C$6</c:f>
              <c:numCache>
                <c:formatCode>0.0</c:formatCode>
                <c:ptCount val="5"/>
                <c:pt idx="0">
                  <c:v>74.8</c:v>
                </c:pt>
                <c:pt idx="1">
                  <c:v>68.7</c:v>
                </c:pt>
                <c:pt idx="2">
                  <c:v>67.2</c:v>
                </c:pt>
                <c:pt idx="3">
                  <c:v>41.5</c:v>
                </c:pt>
                <c:pt idx="4">
                  <c:v>33.300000000000004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E-4513-87B6-A4D61FC80F37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Nem tudja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0D4-45BD-A0E7-B89FCE40A531}"/>
                </c:ext>
              </c:extLst>
            </c:dLbl>
            <c:dLbl>
              <c:idx val="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D4-45BD-A0E7-B89FCE40A531}"/>
                </c:ext>
              </c:extLst>
            </c:dLbl>
            <c:dLbl>
              <c:idx val="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0D4-45BD-A0E7-B89FCE40A531}"/>
                </c:ext>
              </c:extLst>
            </c:dLbl>
            <c:dLbl>
              <c:idx val="3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D4-45BD-A0E7-B89FCE40A53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9E-4513-87B6-A4D61FC80F37}"/>
                </c:ext>
              </c:extLst>
            </c:dLbl>
            <c:dLbl>
              <c:idx val="5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0D4-45BD-A0E7-B89FCE40A531}"/>
                </c:ext>
              </c:extLst>
            </c:dLbl>
            <c:dLbl>
              <c:idx val="6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D4-45BD-A0E7-B89FCE40A53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9E-4513-87B6-A4D61FC80F37}"/>
                </c:ext>
              </c:extLst>
            </c:dLbl>
            <c:dLbl>
              <c:idx val="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0D4-45BD-A0E7-B89FCE40A53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F9E-4513-87B6-A4D61FC80F37}"/>
                </c:ext>
              </c:extLst>
            </c:dLbl>
            <c:dLbl>
              <c:idx val="1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0D4-45BD-A0E7-B89FCE40A531}"/>
                </c:ext>
              </c:extLst>
            </c:dLbl>
            <c:dLbl>
              <c:idx val="1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0D4-45BD-A0E7-B89FCE40A531}"/>
                </c:ext>
              </c:extLst>
            </c:dLbl>
            <c:dLbl>
              <c:idx val="1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0D4-45BD-A0E7-B89FCE40A531}"/>
                </c:ext>
              </c:extLst>
            </c:dLbl>
            <c:dLbl>
              <c:idx val="13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0D4-45BD-A0E7-B89FCE40A53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F9E-4513-87B6-A4D61FC80F3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F9E-4513-87B6-A4D61FC80F3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F9E-4513-87B6-A4D61FC80F37}"/>
                </c:ext>
              </c:extLst>
            </c:dLbl>
            <c:dLbl>
              <c:idx val="17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0D4-45BD-A0E7-B89FCE40A531}"/>
                </c:ext>
              </c:extLst>
            </c:dLbl>
            <c:dLbl>
              <c:idx val="1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0D4-45BD-A0E7-B89FCE40A531}"/>
                </c:ext>
              </c:extLst>
            </c:dLbl>
            <c:dLbl>
              <c:idx val="19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0D4-45BD-A0E7-B89FCE40A531}"/>
                </c:ext>
              </c:extLst>
            </c:dLbl>
            <c:dLbl>
              <c:idx val="2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10D4-45BD-A0E7-B89FCE40A531}"/>
                </c:ext>
              </c:extLst>
            </c:dLbl>
            <c:dLbl>
              <c:idx val="2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0D4-45BD-A0E7-B89FCE40A531}"/>
                </c:ext>
              </c:extLst>
            </c:dLbl>
            <c:dLbl>
              <c:idx val="2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10D4-45BD-A0E7-B89FCE40A531}"/>
                </c:ext>
              </c:extLst>
            </c:dLbl>
            <c:dLbl>
              <c:idx val="23"/>
              <c:layout>
                <c:manualLayout>
                  <c:x val="1.5047021943573701E-2"/>
                  <c:y val="0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F9E-4513-87B6-A4D61FC80F37}"/>
                </c:ext>
              </c:extLst>
            </c:dLbl>
            <c:dLbl>
              <c:idx val="24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0D4-45BD-A0E7-B89FCE40A531}"/>
                </c:ext>
              </c:extLst>
            </c:dLbl>
            <c:dLbl>
              <c:idx val="25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10D4-45BD-A0E7-B89FCE40A531}"/>
                </c:ext>
              </c:extLst>
            </c:dLbl>
            <c:dLbl>
              <c:idx val="26"/>
              <c:layout>
                <c:manualLayout>
                  <c:x val="3.0094043887147412E-2"/>
                  <c:y val="1.6404199475066586E-7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F9E-4513-87B6-A4D61FC80F37}"/>
                </c:ext>
              </c:extLst>
            </c:dLbl>
            <c:dLbl>
              <c:idx val="27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10D4-45BD-A0E7-B89FCE40A531}"/>
                </c:ext>
              </c:extLst>
            </c:dLbl>
            <c:dLbl>
              <c:idx val="2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10D4-45BD-A0E7-B89FCE40A531}"/>
                </c:ext>
              </c:extLst>
            </c:dLbl>
            <c:dLbl>
              <c:idx val="29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0D4-45BD-A0E7-B89FCE40A531}"/>
                </c:ext>
              </c:extLst>
            </c:dLbl>
            <c:dLbl>
              <c:idx val="30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10D4-45BD-A0E7-B89FCE40A531}"/>
                </c:ext>
              </c:extLst>
            </c:dLbl>
            <c:dLbl>
              <c:idx val="31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0D4-45BD-A0E7-B89FCE40A531}"/>
                </c:ext>
              </c:extLst>
            </c:dLbl>
            <c:dLbl>
              <c:idx val="32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10D4-45BD-A0E7-B89FCE40A531}"/>
                </c:ext>
              </c:extLst>
            </c:dLbl>
            <c:dLbl>
              <c:idx val="33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0D4-45BD-A0E7-B89FCE40A531}"/>
                </c:ext>
              </c:extLst>
            </c:dLbl>
            <c:dLbl>
              <c:idx val="34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0D4-45BD-A0E7-B89FCE40A531}"/>
                </c:ext>
              </c:extLst>
            </c:dLbl>
            <c:dLbl>
              <c:idx val="35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0D4-45BD-A0E7-B89FCE40A531}"/>
                </c:ext>
              </c:extLst>
            </c:dLbl>
            <c:dLbl>
              <c:idx val="36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0D4-45BD-A0E7-B89FCE40A531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F9E-4513-87B6-A4D61FC80F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1.    kategória</c:v>
                </c:pt>
                <c:pt idx="1">
                  <c:v>2.    kategória</c:v>
                </c:pt>
                <c:pt idx="2">
                  <c:v>3.    kategória</c:v>
                </c:pt>
                <c:pt idx="3">
                  <c:v>4.    kategória</c:v>
                </c:pt>
                <c:pt idx="4">
                  <c:v>5.    kategória</c:v>
                </c:pt>
              </c:strCache>
            </c:strRef>
          </c:cat>
          <c:val>
            <c:numRef>
              <c:f>Munka1!$D$2:$D$6</c:f>
              <c:numCache>
                <c:formatCode>0.0</c:formatCode>
                <c:ptCount val="5"/>
                <c:pt idx="0">
                  <c:v>6.8</c:v>
                </c:pt>
                <c:pt idx="1">
                  <c:v>7.3</c:v>
                </c:pt>
                <c:pt idx="2">
                  <c:v>8</c:v>
                </c:pt>
                <c:pt idx="3">
                  <c:v>9.8000000000000007</c:v>
                </c:pt>
                <c:pt idx="4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DF9E-4513-87B6-A4D61FC80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36552960"/>
        <c:axId val="236554496"/>
      </c:barChart>
      <c:catAx>
        <c:axId val="2365529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t" anchorCtr="0"/>
          <a:lstStyle/>
          <a:p>
            <a:pPr algn="just">
              <a:defRPr sz="900" b="1"/>
            </a:pPr>
            <a:endParaRPr lang="hu-HU"/>
          </a:p>
        </c:txPr>
        <c:crossAx val="236554496"/>
        <c:crosses val="autoZero"/>
        <c:auto val="1"/>
        <c:lblAlgn val="ctr"/>
        <c:lblOffset val="100"/>
        <c:tickLblSkip val="1"/>
        <c:noMultiLvlLbl val="0"/>
      </c:catAx>
      <c:valAx>
        <c:axId val="23655449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hu-HU"/>
          </a:p>
        </c:txPr>
        <c:crossAx val="23655296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1.748048791526486E-2"/>
          <c:y val="0.93017887980639891"/>
          <c:w val="0.98251952806637533"/>
          <c:h val="6.9821120193601122E-2"/>
        </c:manualLayout>
      </c:layout>
      <c:overlay val="0"/>
      <c:txPr>
        <a:bodyPr/>
        <a:lstStyle/>
        <a:p>
          <a:pPr>
            <a:defRPr sz="8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dirty="0"/>
              <a:t>A</a:t>
            </a:r>
            <a:r>
              <a:rPr lang="hu-HU" b="1" baseline="0" dirty="0"/>
              <a:t> lakosság t</a:t>
            </a:r>
            <a:r>
              <a:rPr lang="hu-HU" b="1" dirty="0"/>
              <a:t>ájékozódása az önkormányzat weboldaláról és </a:t>
            </a:r>
            <a:r>
              <a:rPr lang="hu-HU" b="1" dirty="0" err="1"/>
              <a:t>Facebookról</a:t>
            </a:r>
            <a:r>
              <a:rPr lang="hu-HU" b="1" dirty="0"/>
              <a:t> </a:t>
            </a:r>
          </a:p>
          <a:p>
            <a:pPr>
              <a:defRPr/>
            </a:pPr>
            <a:r>
              <a:rPr lang="hu-HU" b="1" dirty="0"/>
              <a:t>a korosztály függvényében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Weboldal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5982003331876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B2-49A1-BC49-04A9E0EBD166}"/>
                </c:ext>
              </c:extLst>
            </c:dLbl>
            <c:dLbl>
              <c:idx val="1"/>
              <c:layout>
                <c:manualLayout>
                  <c:x val="0"/>
                  <c:y val="-3.5982003331876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B2-49A1-BC49-04A9E0EBD166}"/>
                </c:ext>
              </c:extLst>
            </c:dLbl>
            <c:dLbl>
              <c:idx val="2"/>
              <c:layout>
                <c:manualLayout>
                  <c:x val="-2.7777777777778798E-3"/>
                  <c:y val="-3.5982003331876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B2-49A1-BC49-04A9E0EBD166}"/>
                </c:ext>
              </c:extLst>
            </c:dLbl>
            <c:dLbl>
              <c:idx val="3"/>
              <c:layout>
                <c:manualLayout>
                  <c:x val="0"/>
                  <c:y val="-3.198400296166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B2-49A1-BC49-04A9E0EBD1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'[lakossági survey kereszttablak_rvsd_b.xlsx]19. ábra'!$M$5:$M$8</c:f>
              <c:strCache>
                <c:ptCount val="4"/>
                <c:pt idx="0">
                  <c:v>18-34 év</c:v>
                </c:pt>
                <c:pt idx="1">
                  <c:v>35-49 év</c:v>
                </c:pt>
                <c:pt idx="2">
                  <c:v>50-64 év</c:v>
                </c:pt>
                <c:pt idx="3">
                  <c:v>65- év</c:v>
                </c:pt>
              </c:strCache>
            </c:strRef>
          </c:cat>
          <c:val>
            <c:numRef>
              <c:f>'[lakossági survey kereszttablak_rvsd_b.xlsx]19. ábra'!$N$5:$N$8</c:f>
              <c:numCache>
                <c:formatCode>0.00%</c:formatCode>
                <c:ptCount val="4"/>
                <c:pt idx="0">
                  <c:v>0.1396</c:v>
                </c:pt>
                <c:pt idx="1">
                  <c:v>0.1724</c:v>
                </c:pt>
                <c:pt idx="2">
                  <c:v>0.13070000000000001</c:v>
                </c:pt>
                <c:pt idx="3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2-49A1-BC49-04A9E0EBD166}"/>
            </c:ext>
          </c:extLst>
        </c:ser>
        <c:ser>
          <c:idx val="1"/>
          <c:order val="1"/>
          <c:tx>
            <c:v>Facebook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5982003331876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B2-49A1-BC49-04A9E0EBD166}"/>
                </c:ext>
              </c:extLst>
            </c:dLbl>
            <c:dLbl>
              <c:idx val="1"/>
              <c:layout>
                <c:manualLayout>
                  <c:x val="2.5000064788939232E-2"/>
                  <c:y val="-2.521789803204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B2-49A1-BC49-04A9E0EBD166}"/>
                </c:ext>
              </c:extLst>
            </c:dLbl>
            <c:dLbl>
              <c:idx val="2"/>
              <c:layout>
                <c:manualLayout>
                  <c:x val="1.944444444444444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B2-49A1-BC49-04A9E0EBD166}"/>
                </c:ext>
              </c:extLst>
            </c:dLbl>
            <c:dLbl>
              <c:idx val="3"/>
              <c:layout>
                <c:manualLayout>
                  <c:x val="5.5555555555556572E-3"/>
                  <c:y val="-2.39880022212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B2-49A1-BC49-04A9E0EBD1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'[lakossági survey kereszttablak_rvsd_b.xlsx]19. ábra'!$M$5:$M$8</c:f>
              <c:strCache>
                <c:ptCount val="4"/>
                <c:pt idx="0">
                  <c:v>18-34 év</c:v>
                </c:pt>
                <c:pt idx="1">
                  <c:v>35-49 év</c:v>
                </c:pt>
                <c:pt idx="2">
                  <c:v>50-64 év</c:v>
                </c:pt>
                <c:pt idx="3">
                  <c:v>65- év</c:v>
                </c:pt>
              </c:strCache>
            </c:strRef>
          </c:cat>
          <c:val>
            <c:numRef>
              <c:f>'[lakossági survey kereszttablak_rvsd_b.xlsx]19. ábra'!$O$5:$O$8</c:f>
              <c:numCache>
                <c:formatCode>0.00%</c:formatCode>
                <c:ptCount val="4"/>
                <c:pt idx="0">
                  <c:v>0.1333</c:v>
                </c:pt>
                <c:pt idx="1">
                  <c:v>0.10340000000000001</c:v>
                </c:pt>
                <c:pt idx="2">
                  <c:v>4.7899999999999998E-2</c:v>
                </c:pt>
                <c:pt idx="3">
                  <c:v>1.06E-2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B2-49A1-BC49-04A9E0EBD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896448"/>
        <c:axId val="129897984"/>
        <c:axId val="168292800"/>
      </c:bar3DChart>
      <c:catAx>
        <c:axId val="12989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9897984"/>
        <c:crosses val="autoZero"/>
        <c:auto val="1"/>
        <c:lblAlgn val="ctr"/>
        <c:lblOffset val="100"/>
        <c:noMultiLvlLbl val="0"/>
      </c:catAx>
      <c:valAx>
        <c:axId val="12989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9896448"/>
        <c:crosses val="autoZero"/>
        <c:crossBetween val="between"/>
      </c:valAx>
      <c:serAx>
        <c:axId val="1682928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2989798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300" b="1" i="0" u="none" strike="noStrike" baseline="0" dirty="0">
                <a:effectLst/>
              </a:rPr>
              <a:t>A lakosság elégedettsége az elérhető információ mennyiségével </a:t>
            </a:r>
          </a:p>
          <a:p>
            <a:pPr>
              <a:defRPr/>
            </a:pPr>
            <a:r>
              <a:rPr lang="hu-HU" sz="1300" b="1" i="0" u="none" strike="noStrike" baseline="0" dirty="0">
                <a:effectLst/>
              </a:rPr>
              <a:t>a tájékozódás csatornái függvényében</a:t>
            </a:r>
            <a:endParaRPr lang="hu-HU" sz="13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480392792746046"/>
          <c:y val="0.19787037037037036"/>
          <c:w val="0.77822188206704801"/>
          <c:h val="0.65306357538641002"/>
        </c:manualLayout>
      </c:layout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94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453-4BFC-8C60-0D02790ECC87}"/>
              </c:ext>
            </c:extLst>
          </c:dPt>
          <c:dPt>
            <c:idx val="2"/>
            <c:invertIfNegative val="0"/>
            <c:bubble3D val="0"/>
            <c:spPr>
              <a:solidFill>
                <a:srgbClr val="948A5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6453-4BFC-8C60-0D02790ECC8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6453-4BFC-8C60-0D02790ECC87}"/>
              </c:ext>
            </c:extLst>
          </c:dPt>
          <c:dPt>
            <c:idx val="4"/>
            <c:invertIfNegative val="0"/>
            <c:bubble3D val="0"/>
            <c:spPr>
              <a:solidFill>
                <a:srgbClr val="604A7B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6453-4BFC-8C60-0D02790ECC87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6453-4BFC-8C60-0D02790ECC87}"/>
              </c:ext>
            </c:extLst>
          </c:dPt>
          <c:dLbls>
            <c:dLbl>
              <c:idx val="0"/>
              <c:layout>
                <c:manualLayout>
                  <c:x val="1.4822595704948538E-2"/>
                  <c:y val="-4.8996913580248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53-4BFC-8C60-0D02790ECC87}"/>
                </c:ext>
              </c:extLst>
            </c:dLbl>
            <c:dLbl>
              <c:idx val="1"/>
              <c:layout>
                <c:manualLayout>
                  <c:x val="1.1858076563958916E-2"/>
                  <c:y val="-1.224922839506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3-4BFC-8C60-0D02790ECC87}"/>
                </c:ext>
              </c:extLst>
            </c:dLbl>
            <c:dLbl>
              <c:idx val="2"/>
              <c:layout>
                <c:manualLayout>
                  <c:x val="1.3340336134453781E-2"/>
                  <c:y val="-7.3495370370370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53-4BFC-8C60-0D02790ECC87}"/>
                </c:ext>
              </c:extLst>
            </c:dLbl>
            <c:dLbl>
              <c:idx val="3"/>
              <c:layout>
                <c:manualLayout>
                  <c:x val="1.3340336134453781E-2"/>
                  <c:y val="-1.7148919753086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53-4BFC-8C60-0D02790ECC87}"/>
                </c:ext>
              </c:extLst>
            </c:dLbl>
            <c:dLbl>
              <c:idx val="4"/>
              <c:layout>
                <c:manualLayout>
                  <c:x val="1.1858076563958916E-2"/>
                  <c:y val="-1.2249228395061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53-4BFC-8C60-0D02790ECC87}"/>
                </c:ext>
              </c:extLst>
            </c:dLbl>
            <c:dLbl>
              <c:idx val="5"/>
              <c:layout>
                <c:manualLayout>
                  <c:x val="1.0375816993464052E-2"/>
                  <c:y val="-7.3495370370370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53-4BFC-8C60-0D02790EC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'12. ábra'!$O$6:$O$11</c:f>
              <c:strCache>
                <c:ptCount val="6"/>
                <c:pt idx="0">
                  <c:v>Egyéb</c:v>
                </c:pt>
                <c:pt idx="1">
                  <c:v>Facebook</c:v>
                </c:pt>
                <c:pt idx="2">
                  <c:v>Honlapon keresztüli</c:v>
                </c:pt>
                <c:pt idx="3">
                  <c:v>Telefonon</c:v>
                </c:pt>
                <c:pt idx="4">
                  <c:v>Személyesen</c:v>
                </c:pt>
                <c:pt idx="5">
                  <c:v>Levélben</c:v>
                </c:pt>
              </c:strCache>
            </c:strRef>
          </c:cat>
          <c:val>
            <c:numRef>
              <c:f>'12. ábra'!$P$6:$P$11</c:f>
              <c:numCache>
                <c:formatCode>General</c:formatCode>
                <c:ptCount val="6"/>
                <c:pt idx="0">
                  <c:v>3.91</c:v>
                </c:pt>
                <c:pt idx="1">
                  <c:v>3.74</c:v>
                </c:pt>
                <c:pt idx="2">
                  <c:v>3.69</c:v>
                </c:pt>
                <c:pt idx="3">
                  <c:v>3.55</c:v>
                </c:pt>
                <c:pt idx="4">
                  <c:v>3.51</c:v>
                </c:pt>
                <c:pt idx="5">
                  <c:v>3.38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53-4BFC-8C60-0D02790ECC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6933120"/>
        <c:axId val="236942080"/>
        <c:axId val="0"/>
      </c:bar3DChart>
      <c:catAx>
        <c:axId val="236933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942080"/>
        <c:crosses val="autoZero"/>
        <c:auto val="1"/>
        <c:lblAlgn val="ctr"/>
        <c:lblOffset val="100"/>
        <c:noMultiLvlLbl val="0"/>
      </c:catAx>
      <c:valAx>
        <c:axId val="236942080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9331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200"/>
              <a:t>Bizalmi szintek és</a:t>
            </a:r>
            <a:r>
              <a:rPr lang="hu-HU" sz="1200" baseline="0"/>
              <a:t> a kapott információk érthetőségének</a:t>
            </a:r>
          </a:p>
          <a:p>
            <a:pPr>
              <a:defRPr/>
            </a:pPr>
            <a:r>
              <a:rPr lang="hu-HU" sz="1200" baseline="0"/>
              <a:t>összefüggései a polgármester, a képviselők,</a:t>
            </a:r>
          </a:p>
          <a:p>
            <a:pPr>
              <a:defRPr/>
            </a:pPr>
            <a:r>
              <a:rPr lang="hu-HU" sz="1200" baseline="0"/>
              <a:t>a szomszédok és a település lakóinak vonatkozásában</a:t>
            </a:r>
            <a:endParaRPr lang="hu-HU" sz="1200"/>
          </a:p>
        </c:rich>
      </c:tx>
      <c:layout>
        <c:manualLayout>
          <c:xMode val="edge"/>
          <c:yMode val="edge"/>
          <c:x val="0.2940693277310924"/>
          <c:y val="2.57420091324200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195465150189556"/>
          <c:y val="0.2054459974737041"/>
          <c:w val="0.58626005082698007"/>
          <c:h val="0.64548778760226189"/>
        </c:manualLayout>
      </c:layout>
      <c:bar3D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53735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9E7-465E-B327-DCA17BF6FD09}"/>
              </c:ext>
            </c:extLst>
          </c:dPt>
          <c:dPt>
            <c:idx val="1"/>
            <c:invertIfNegative val="0"/>
            <c:bubble3D val="0"/>
            <c:spPr>
              <a:solidFill>
                <a:srgbClr val="953735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9E7-465E-B327-DCA17BF6FD09}"/>
              </c:ext>
            </c:extLst>
          </c:dPt>
          <c:dPt>
            <c:idx val="3"/>
            <c:invertIfNegative val="0"/>
            <c:bubble3D val="0"/>
            <c:spPr>
              <a:solidFill>
                <a:srgbClr val="4A45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E9E7-465E-B327-DCA17BF6FD09}"/>
              </c:ext>
            </c:extLst>
          </c:dPt>
          <c:dPt>
            <c:idx val="4"/>
            <c:invertIfNegative val="0"/>
            <c:bubble3D val="0"/>
            <c:spPr>
              <a:solidFill>
                <a:srgbClr val="4A452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9E7-465E-B327-DCA17BF6FD09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E9E7-465E-B327-DCA17BF6FD09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E9E7-465E-B327-DCA17BF6FD0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E9E7-465E-B327-DCA17BF6FD0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E9E7-465E-B327-DCA17BF6FD09}"/>
              </c:ext>
            </c:extLst>
          </c:dPt>
          <c:dLbls>
            <c:dLbl>
              <c:idx val="0"/>
              <c:layout>
                <c:manualLayout>
                  <c:x val="0.14940875446124791"/>
                  <c:y val="-3.1009101748338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E7-465E-B327-DCA17BF6FD09}"/>
                </c:ext>
              </c:extLst>
            </c:dLbl>
            <c:dLbl>
              <c:idx val="1"/>
              <c:layout>
                <c:manualLayout>
                  <c:x val="0.27177382580939352"/>
                  <c:y val="-6.2015503875970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E7-465E-B327-DCA17BF6FD09}"/>
                </c:ext>
              </c:extLst>
            </c:dLbl>
            <c:dLbl>
              <c:idx val="3"/>
              <c:layout>
                <c:manualLayout>
                  <c:x val="0.12561797830826701"/>
                  <c:y val="1.2947266524218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E7-465E-B327-DCA17BF6FD09}"/>
                </c:ext>
              </c:extLst>
            </c:dLbl>
            <c:dLbl>
              <c:idx val="4"/>
              <c:layout>
                <c:manualLayout>
                  <c:x val="0.26447788417692658"/>
                  <c:y val="-9.3023255813954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E7-465E-B327-DCA17BF6FD09}"/>
                </c:ext>
              </c:extLst>
            </c:dLbl>
            <c:dLbl>
              <c:idx val="6"/>
              <c:layout>
                <c:manualLayout>
                  <c:x val="0.18558687108555866"/>
                  <c:y val="-6.2015252216411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E7-465E-B327-DCA17BF6FD09}"/>
                </c:ext>
              </c:extLst>
            </c:dLbl>
            <c:dLbl>
              <c:idx val="7"/>
              <c:layout>
                <c:manualLayout>
                  <c:x val="0.27572334708161472"/>
                  <c:y val="-1.1586726321879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E7-465E-B327-DCA17BF6FD09}"/>
                </c:ext>
              </c:extLst>
            </c:dLbl>
            <c:dLbl>
              <c:idx val="9"/>
              <c:layout>
                <c:manualLayout>
                  <c:x val="0.18368381035703871"/>
                  <c:y val="1.2947266524218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9E7-465E-B327-DCA17BF6FD09}"/>
                </c:ext>
              </c:extLst>
            </c:dLbl>
            <c:dLbl>
              <c:idx val="10"/>
              <c:layout>
                <c:manualLayout>
                  <c:x val="0.260829913360693"/>
                  <c:y val="-9.302325581395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9E7-465E-B327-DCA17BF6FD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'[lakossági survey kereszttablak_rvsd_b.xlsx]8. sz ábra'!$P$3:$P$13</c:f>
              <c:strCache>
                <c:ptCount val="11"/>
                <c:pt idx="0">
                  <c:v>Egyáltalán nem</c:v>
                </c:pt>
                <c:pt idx="1">
                  <c:v>Teljesen</c:v>
                </c:pt>
                <c:pt idx="3">
                  <c:v>Egyáltalán nem</c:v>
                </c:pt>
                <c:pt idx="4">
                  <c:v>Teljesen</c:v>
                </c:pt>
                <c:pt idx="6">
                  <c:v>Egyáltalán nem</c:v>
                </c:pt>
                <c:pt idx="7">
                  <c:v>Teljesen</c:v>
                </c:pt>
                <c:pt idx="9">
                  <c:v>Egyáltalán nem</c:v>
                </c:pt>
                <c:pt idx="10">
                  <c:v>Teljesen</c:v>
                </c:pt>
              </c:strCache>
            </c:strRef>
          </c:cat>
          <c:val>
            <c:numRef>
              <c:f>'[lakossági survey kereszttablak_rvsd_b.xlsx]8. sz ábra'!$Q$3:$Q$13</c:f>
              <c:numCache>
                <c:formatCode>General</c:formatCode>
                <c:ptCount val="11"/>
                <c:pt idx="0">
                  <c:v>2.2000000000000002</c:v>
                </c:pt>
                <c:pt idx="1">
                  <c:v>4.18</c:v>
                </c:pt>
                <c:pt idx="3">
                  <c:v>2</c:v>
                </c:pt>
                <c:pt idx="4">
                  <c:v>3.96</c:v>
                </c:pt>
                <c:pt idx="6">
                  <c:v>2.5299999999999998</c:v>
                </c:pt>
                <c:pt idx="7">
                  <c:v>4.24</c:v>
                </c:pt>
                <c:pt idx="9">
                  <c:v>2.71</c:v>
                </c:pt>
                <c:pt idx="10">
                  <c:v>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E7-465E-B327-DCA17BF6F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shape val="box"/>
        <c:axId val="257943040"/>
        <c:axId val="257944576"/>
        <c:axId val="0"/>
      </c:bar3DChart>
      <c:catAx>
        <c:axId val="257943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944576"/>
        <c:crosses val="autoZero"/>
        <c:auto val="1"/>
        <c:lblAlgn val="ctr"/>
        <c:lblOffset val="500"/>
        <c:noMultiLvlLbl val="0"/>
      </c:catAx>
      <c:valAx>
        <c:axId val="257944576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94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dirty="0"/>
              <a:t>A</a:t>
            </a:r>
            <a:r>
              <a:rPr lang="hu-HU" sz="1400" baseline="0" dirty="0"/>
              <a:t> lakosság</a:t>
            </a:r>
            <a:r>
              <a:rPr lang="hu-HU" sz="1400" dirty="0"/>
              <a:t> ügyintézési sikeressége az információk</a:t>
            </a:r>
            <a:r>
              <a:rPr lang="hu-HU" sz="1400" baseline="0" dirty="0"/>
              <a:t> érthetőségének függvényében</a:t>
            </a:r>
            <a:endParaRPr lang="hu-HU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53884180790967E-2"/>
          <c:y val="8.966021126760565E-2"/>
          <c:w val="0.91430308380414316"/>
          <c:h val="0.85022280907668235"/>
        </c:manualLayout>
      </c:layout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176D-43B5-BA98-6F72BD954F6B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176D-43B5-BA98-6F72BD954F6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176D-43B5-BA98-6F72BD954F6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176D-43B5-BA98-6F72BD954F6B}"/>
              </c:ext>
            </c:extLst>
          </c:dPt>
          <c:dPt>
            <c:idx val="4"/>
            <c:invertIfNegative val="0"/>
            <c:bubble3D val="0"/>
            <c:spPr>
              <a:solidFill>
                <a:srgbClr val="948A5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176D-43B5-BA98-6F72BD954F6B}"/>
              </c:ext>
            </c:extLst>
          </c:dPt>
          <c:dLbls>
            <c:dLbl>
              <c:idx val="0"/>
              <c:layout>
                <c:manualLayout>
                  <c:x val="2.1574858757062148E-2"/>
                  <c:y val="-0.18507433489827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6D-43B5-BA98-6F72BD954F6B}"/>
                </c:ext>
              </c:extLst>
            </c:dLbl>
            <c:dLbl>
              <c:idx val="1"/>
              <c:layout>
                <c:manualLayout>
                  <c:x val="2.3928907721280548E-2"/>
                  <c:y val="-0.33582413928012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6D-43B5-BA98-6F72BD954F6B}"/>
                </c:ext>
              </c:extLst>
            </c:dLbl>
            <c:dLbl>
              <c:idx val="2"/>
              <c:layout>
                <c:manualLayout>
                  <c:x val="2.8625235404896421E-2"/>
                  <c:y val="-0.347906885758998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6D-43B5-BA98-6F72BD954F6B}"/>
                </c:ext>
              </c:extLst>
            </c:dLbl>
            <c:dLbl>
              <c:idx val="3"/>
              <c:layout>
                <c:manualLayout>
                  <c:x val="2.5000000000000001E-2"/>
                  <c:y val="-0.38099237089201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6D-43B5-BA98-6F72BD954F6B}"/>
                </c:ext>
              </c:extLst>
            </c:dLbl>
            <c:dLbl>
              <c:idx val="4"/>
              <c:layout>
                <c:manualLayout>
                  <c:x val="2.691854990583804E-2"/>
                  <c:y val="-0.4385823552425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6D-43B5-BA98-6F72BD954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'[lakossági survey kereszttablak_rvsd_b.xlsx]24. ábra'!$L$3:$L$7</c:f>
              <c:strCache>
                <c:ptCount val="5"/>
                <c:pt idx="0">
                  <c:v>Egyáltalán nem (1)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Teljesen érthető (5)</c:v>
                </c:pt>
              </c:strCache>
            </c:strRef>
          </c:cat>
          <c:val>
            <c:numRef>
              <c:f>'[lakossági survey kereszttablak_rvsd_b.xlsx]24. ábra'!$M$3:$M$7</c:f>
              <c:numCache>
                <c:formatCode>0.00%</c:formatCode>
                <c:ptCount val="5"/>
                <c:pt idx="0">
                  <c:v>0.25</c:v>
                </c:pt>
                <c:pt idx="1">
                  <c:v>0.6522</c:v>
                </c:pt>
                <c:pt idx="2">
                  <c:v>0.69610000000000005</c:v>
                </c:pt>
                <c:pt idx="3">
                  <c:v>0.79310000000000003</c:v>
                </c:pt>
                <c:pt idx="4">
                  <c:v>0.94550000000000001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6D-43B5-BA98-6F72BD954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box"/>
        <c:axId val="223212288"/>
        <c:axId val="223213824"/>
        <c:axId val="0"/>
      </c:bar3DChart>
      <c:catAx>
        <c:axId val="22321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3213824"/>
        <c:crosses val="autoZero"/>
        <c:auto val="1"/>
        <c:lblAlgn val="ctr"/>
        <c:lblOffset val="100"/>
        <c:noMultiLvlLbl val="0"/>
      </c:catAx>
      <c:valAx>
        <c:axId val="22321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321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D1238A-AF59-4C98-B091-385264CC8ABC}" type="doc">
      <dgm:prSet loTypeId="urn:microsoft.com/office/officeart/2005/8/layout/cycle8" loCatId="cycle" qsTypeId="urn:microsoft.com/office/officeart/2005/8/quickstyle/3d7" qsCatId="3D" csTypeId="urn:microsoft.com/office/officeart/2005/8/colors/colorful3" csCatId="colorful" phldr="1"/>
      <dgm:spPr/>
    </dgm:pt>
    <dgm:pt modelId="{2864060F-B798-4C64-A63D-25CE042701BC}">
      <dgm:prSet phldrT="[Szöveg]" custT="1"/>
      <dgm:spPr/>
      <dgm:t>
        <a:bodyPr/>
        <a:lstStyle/>
        <a:p>
          <a:r>
            <a:rPr lang="hu-HU" sz="1600" b="1" dirty="0"/>
            <a:t>Online felmérés (országos, minden önkormányzatra kiterjedő)                           </a:t>
          </a:r>
        </a:p>
      </dgm:t>
    </dgm:pt>
    <dgm:pt modelId="{4A2943B0-1D8A-4AE9-888F-B5DB91832547}" type="parTrans" cxnId="{5D33CE4B-C371-490E-A6EB-5F781F34A9CB}">
      <dgm:prSet/>
      <dgm:spPr/>
      <dgm:t>
        <a:bodyPr/>
        <a:lstStyle/>
        <a:p>
          <a:endParaRPr lang="hu-HU"/>
        </a:p>
      </dgm:t>
    </dgm:pt>
    <dgm:pt modelId="{90B79938-32E3-4E70-A21B-2BD8B1108ED1}" type="sibTrans" cxnId="{5D33CE4B-C371-490E-A6EB-5F781F34A9CB}">
      <dgm:prSet/>
      <dgm:spPr/>
      <dgm:t>
        <a:bodyPr/>
        <a:lstStyle/>
        <a:p>
          <a:endParaRPr lang="hu-HU"/>
        </a:p>
      </dgm:t>
    </dgm:pt>
    <dgm:pt modelId="{335A56E9-08F2-4496-BCDA-98E06889DA47}">
      <dgm:prSet custT="1"/>
      <dgm:spPr/>
      <dgm:t>
        <a:bodyPr/>
        <a:lstStyle/>
        <a:p>
          <a:r>
            <a:rPr lang="hu-HU" sz="1600" b="1"/>
            <a:t>Strukturált mélyinterjú </a:t>
          </a:r>
        </a:p>
        <a:p>
          <a:r>
            <a:rPr lang="hu-HU" sz="1600" b="1"/>
            <a:t>80 település vezetőivel</a:t>
          </a:r>
          <a:endParaRPr lang="hu-HU" sz="1600" b="1" dirty="0"/>
        </a:p>
      </dgm:t>
    </dgm:pt>
    <dgm:pt modelId="{7E45F7C8-71B6-4E5B-9D9D-048DCF11ADE5}" type="parTrans" cxnId="{DEE8676A-FA8F-487C-A945-84D76E9A682C}">
      <dgm:prSet/>
      <dgm:spPr/>
      <dgm:t>
        <a:bodyPr/>
        <a:lstStyle/>
        <a:p>
          <a:endParaRPr lang="hu-HU"/>
        </a:p>
      </dgm:t>
    </dgm:pt>
    <dgm:pt modelId="{D51044DB-E5E3-4BF2-A7CC-A95E59BBCFFF}" type="sibTrans" cxnId="{DEE8676A-FA8F-487C-A945-84D76E9A682C}">
      <dgm:prSet/>
      <dgm:spPr/>
      <dgm:t>
        <a:bodyPr/>
        <a:lstStyle/>
        <a:p>
          <a:endParaRPr lang="hu-HU"/>
        </a:p>
      </dgm:t>
    </dgm:pt>
    <dgm:pt modelId="{FEB9AFF5-2CEA-443D-8026-40A2B32B951F}">
      <dgm:prSet custT="1"/>
      <dgm:spPr/>
      <dgm:t>
        <a:bodyPr/>
        <a:lstStyle/>
        <a:p>
          <a:r>
            <a:rPr lang="hu-HU" sz="1600" b="1"/>
            <a:t>Nemzetközi irodalom-kutatás</a:t>
          </a:r>
          <a:endParaRPr lang="hu-HU" sz="1600" b="1" dirty="0"/>
        </a:p>
      </dgm:t>
    </dgm:pt>
    <dgm:pt modelId="{43EF0F17-B492-4337-83AF-648B55AEC1B8}" type="parTrans" cxnId="{38B85957-C60B-48D5-BCB0-5524C9B2B05C}">
      <dgm:prSet/>
      <dgm:spPr/>
      <dgm:t>
        <a:bodyPr/>
        <a:lstStyle/>
        <a:p>
          <a:endParaRPr lang="hu-HU"/>
        </a:p>
      </dgm:t>
    </dgm:pt>
    <dgm:pt modelId="{3EE86FDE-94E2-4734-B62C-96C26A67DCD6}" type="sibTrans" cxnId="{38B85957-C60B-48D5-BCB0-5524C9B2B05C}">
      <dgm:prSet/>
      <dgm:spPr/>
      <dgm:t>
        <a:bodyPr/>
        <a:lstStyle/>
        <a:p>
          <a:endParaRPr lang="hu-HU"/>
        </a:p>
      </dgm:t>
    </dgm:pt>
    <dgm:pt modelId="{743DF2E4-6D38-4C2A-851C-CDC55AAD66B9}">
      <dgm:prSet custT="1"/>
      <dgm:spPr/>
      <dgm:t>
        <a:bodyPr/>
        <a:lstStyle/>
        <a:p>
          <a:r>
            <a:rPr lang="hu-HU" sz="1600" b="1"/>
            <a:t>Statisztikai adatszerzések, desktop kutatás</a:t>
          </a:r>
          <a:endParaRPr lang="hu-HU" sz="1600" b="1" dirty="0"/>
        </a:p>
      </dgm:t>
    </dgm:pt>
    <dgm:pt modelId="{09A436F1-2739-4508-B7D0-4679D139EFE4}" type="parTrans" cxnId="{6955AB12-36D9-41D5-A9E1-DCA869020ED4}">
      <dgm:prSet/>
      <dgm:spPr/>
      <dgm:t>
        <a:bodyPr/>
        <a:lstStyle/>
        <a:p>
          <a:endParaRPr lang="hu-HU"/>
        </a:p>
      </dgm:t>
    </dgm:pt>
    <dgm:pt modelId="{D37F0464-F593-45F7-B406-2BAD32104BEE}" type="sibTrans" cxnId="{6955AB12-36D9-41D5-A9E1-DCA869020ED4}">
      <dgm:prSet/>
      <dgm:spPr/>
      <dgm:t>
        <a:bodyPr/>
        <a:lstStyle/>
        <a:p>
          <a:endParaRPr lang="hu-HU"/>
        </a:p>
      </dgm:t>
    </dgm:pt>
    <dgm:pt modelId="{CC77E819-AC54-4355-BE07-44700C860E01}">
      <dgm:prSet phldrT="[Szöveg]" custT="1"/>
      <dgm:spPr/>
      <dgm:t>
        <a:bodyPr/>
        <a:lstStyle/>
        <a:p>
          <a:r>
            <a:rPr lang="hu-HU" sz="1600" b="1"/>
            <a:t>Lakossági survey  (országos, reprezentatív, 1810 fős)</a:t>
          </a:r>
          <a:endParaRPr lang="hu-HU" sz="1600" b="1" dirty="0"/>
        </a:p>
      </dgm:t>
    </dgm:pt>
    <dgm:pt modelId="{BAC1B096-94A5-4DC4-95B4-C1513D0DD315}" type="parTrans" cxnId="{0BB85F40-8AAC-4DED-A542-6D428FC4FDBD}">
      <dgm:prSet/>
      <dgm:spPr/>
      <dgm:t>
        <a:bodyPr/>
        <a:lstStyle/>
        <a:p>
          <a:endParaRPr lang="hu-HU"/>
        </a:p>
      </dgm:t>
    </dgm:pt>
    <dgm:pt modelId="{C23CF41E-FF90-4471-A04E-6621EDEF323F}" type="sibTrans" cxnId="{0BB85F40-8AAC-4DED-A542-6D428FC4FDBD}">
      <dgm:prSet/>
      <dgm:spPr/>
      <dgm:t>
        <a:bodyPr/>
        <a:lstStyle/>
        <a:p>
          <a:endParaRPr lang="hu-HU"/>
        </a:p>
      </dgm:t>
    </dgm:pt>
    <dgm:pt modelId="{649164EA-B7AE-435C-9545-CE3A375CEDBC}" type="pres">
      <dgm:prSet presAssocID="{18D1238A-AF59-4C98-B091-385264CC8ABC}" presName="compositeShape" presStyleCnt="0">
        <dgm:presLayoutVars>
          <dgm:chMax val="7"/>
          <dgm:dir/>
          <dgm:resizeHandles val="exact"/>
        </dgm:presLayoutVars>
      </dgm:prSet>
      <dgm:spPr/>
    </dgm:pt>
    <dgm:pt modelId="{E4D68E72-C2D0-4687-83D9-4876959D3149}" type="pres">
      <dgm:prSet presAssocID="{18D1238A-AF59-4C98-B091-385264CC8ABC}" presName="wedge1" presStyleLbl="node1" presStyleIdx="0" presStyleCnt="5"/>
      <dgm:spPr/>
    </dgm:pt>
    <dgm:pt modelId="{E821D077-1C8B-45E2-BF2C-D2FCD91DE2F3}" type="pres">
      <dgm:prSet presAssocID="{18D1238A-AF59-4C98-B091-385264CC8ABC}" presName="dummy1a" presStyleCnt="0"/>
      <dgm:spPr/>
    </dgm:pt>
    <dgm:pt modelId="{74EA72C0-1D4C-481D-B8A7-E78726A6D867}" type="pres">
      <dgm:prSet presAssocID="{18D1238A-AF59-4C98-B091-385264CC8ABC}" presName="dummy1b" presStyleCnt="0"/>
      <dgm:spPr/>
    </dgm:pt>
    <dgm:pt modelId="{8EB7F01B-6153-4289-B923-EA602CC9CD90}" type="pres">
      <dgm:prSet presAssocID="{18D1238A-AF59-4C98-B091-385264CC8AB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4D1BCAEA-12E4-4B3B-A03E-B66DCEAF8682}" type="pres">
      <dgm:prSet presAssocID="{18D1238A-AF59-4C98-B091-385264CC8ABC}" presName="wedge2" presStyleLbl="node1" presStyleIdx="1" presStyleCnt="5"/>
      <dgm:spPr/>
    </dgm:pt>
    <dgm:pt modelId="{6359A788-1AAD-4665-8C7C-CF5B39E8825C}" type="pres">
      <dgm:prSet presAssocID="{18D1238A-AF59-4C98-B091-385264CC8ABC}" presName="dummy2a" presStyleCnt="0"/>
      <dgm:spPr/>
    </dgm:pt>
    <dgm:pt modelId="{07FA8250-C5C3-44D2-A6F0-D6914AF4F342}" type="pres">
      <dgm:prSet presAssocID="{18D1238A-AF59-4C98-B091-385264CC8ABC}" presName="dummy2b" presStyleCnt="0"/>
      <dgm:spPr/>
    </dgm:pt>
    <dgm:pt modelId="{3C7A7B2A-97F3-417B-B8D6-B3844C448A81}" type="pres">
      <dgm:prSet presAssocID="{18D1238A-AF59-4C98-B091-385264CC8AB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1E4E3CBA-5E37-43F4-A275-13865A0B01DA}" type="pres">
      <dgm:prSet presAssocID="{18D1238A-AF59-4C98-B091-385264CC8ABC}" presName="wedge3" presStyleLbl="node1" presStyleIdx="2" presStyleCnt="5"/>
      <dgm:spPr/>
    </dgm:pt>
    <dgm:pt modelId="{14721488-BF35-4471-A2EA-E20B12E62185}" type="pres">
      <dgm:prSet presAssocID="{18D1238A-AF59-4C98-B091-385264CC8ABC}" presName="dummy3a" presStyleCnt="0"/>
      <dgm:spPr/>
    </dgm:pt>
    <dgm:pt modelId="{BE41A359-0863-45FD-BE3D-5B055C6E9287}" type="pres">
      <dgm:prSet presAssocID="{18D1238A-AF59-4C98-B091-385264CC8ABC}" presName="dummy3b" presStyleCnt="0"/>
      <dgm:spPr/>
    </dgm:pt>
    <dgm:pt modelId="{8E634561-1083-4C23-8B0A-E6C2A90186E5}" type="pres">
      <dgm:prSet presAssocID="{18D1238A-AF59-4C98-B091-385264CC8AB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E8C46DFC-0850-4E95-9AC0-2221D3685106}" type="pres">
      <dgm:prSet presAssocID="{18D1238A-AF59-4C98-B091-385264CC8ABC}" presName="wedge4" presStyleLbl="node1" presStyleIdx="3" presStyleCnt="5"/>
      <dgm:spPr/>
    </dgm:pt>
    <dgm:pt modelId="{9DE36285-8368-497E-8B3A-F2B1F62ADC85}" type="pres">
      <dgm:prSet presAssocID="{18D1238A-AF59-4C98-B091-385264CC8ABC}" presName="dummy4a" presStyleCnt="0"/>
      <dgm:spPr/>
    </dgm:pt>
    <dgm:pt modelId="{68C15C6B-7D0F-4F2E-88D8-C86F579D26F0}" type="pres">
      <dgm:prSet presAssocID="{18D1238A-AF59-4C98-B091-385264CC8ABC}" presName="dummy4b" presStyleCnt="0"/>
      <dgm:spPr/>
    </dgm:pt>
    <dgm:pt modelId="{FFF84973-15F5-434D-AF08-936B95C10AD4}" type="pres">
      <dgm:prSet presAssocID="{18D1238A-AF59-4C98-B091-385264CC8AB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7683CC80-6714-46BA-8329-C1F6823EFE24}" type="pres">
      <dgm:prSet presAssocID="{18D1238A-AF59-4C98-B091-385264CC8ABC}" presName="wedge5" presStyleLbl="node1" presStyleIdx="4" presStyleCnt="5"/>
      <dgm:spPr/>
    </dgm:pt>
    <dgm:pt modelId="{B1AE793A-4A1E-4EC5-9ACB-33BBB6E4AB31}" type="pres">
      <dgm:prSet presAssocID="{18D1238A-AF59-4C98-B091-385264CC8ABC}" presName="dummy5a" presStyleCnt="0"/>
      <dgm:spPr/>
    </dgm:pt>
    <dgm:pt modelId="{3B31959A-C9B3-4542-854E-BF72CE22C35C}" type="pres">
      <dgm:prSet presAssocID="{18D1238A-AF59-4C98-B091-385264CC8ABC}" presName="dummy5b" presStyleCnt="0"/>
      <dgm:spPr/>
    </dgm:pt>
    <dgm:pt modelId="{CC5331C8-6669-446A-A834-E5621007E3A1}" type="pres">
      <dgm:prSet presAssocID="{18D1238A-AF59-4C98-B091-385264CC8AB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71BC1152-633D-490F-8342-82031B02E652}" type="pres">
      <dgm:prSet presAssocID="{90B79938-32E3-4E70-A21B-2BD8B1108ED1}" presName="arrowWedge1" presStyleLbl="fgSibTrans2D1" presStyleIdx="0" presStyleCnt="5"/>
      <dgm:spPr/>
    </dgm:pt>
    <dgm:pt modelId="{6114E04B-F6F5-40BF-80AF-B403290B4EF3}" type="pres">
      <dgm:prSet presAssocID="{C23CF41E-FF90-4471-A04E-6621EDEF323F}" presName="arrowWedge2" presStyleLbl="fgSibTrans2D1" presStyleIdx="1" presStyleCnt="5"/>
      <dgm:spPr/>
    </dgm:pt>
    <dgm:pt modelId="{AC376A42-ED37-4B86-BA28-2D29F042FECA}" type="pres">
      <dgm:prSet presAssocID="{D51044DB-E5E3-4BF2-A7CC-A95E59BBCFFF}" presName="arrowWedge3" presStyleLbl="fgSibTrans2D1" presStyleIdx="2" presStyleCnt="5"/>
      <dgm:spPr/>
    </dgm:pt>
    <dgm:pt modelId="{891105E5-A6DA-4823-86E3-7E7A182C6DAB}" type="pres">
      <dgm:prSet presAssocID="{3EE86FDE-94E2-4734-B62C-96C26A67DCD6}" presName="arrowWedge4" presStyleLbl="fgSibTrans2D1" presStyleIdx="3" presStyleCnt="5"/>
      <dgm:spPr/>
    </dgm:pt>
    <dgm:pt modelId="{14DE8D18-8212-455F-BB6A-A65E666C5E1F}" type="pres">
      <dgm:prSet presAssocID="{D37F0464-F593-45F7-B406-2BAD32104BEE}" presName="arrowWedge5" presStyleLbl="fgSibTrans2D1" presStyleIdx="4" presStyleCnt="5"/>
      <dgm:spPr/>
    </dgm:pt>
  </dgm:ptLst>
  <dgm:cxnLst>
    <dgm:cxn modelId="{7B3BBA0B-BE13-4DDB-8C9B-91D65510F73B}" type="presOf" srcId="{335A56E9-08F2-4496-BCDA-98E06889DA47}" destId="{1E4E3CBA-5E37-43F4-A275-13865A0B01DA}" srcOrd="0" destOrd="0" presId="urn:microsoft.com/office/officeart/2005/8/layout/cycle8"/>
    <dgm:cxn modelId="{6955AB12-36D9-41D5-A9E1-DCA869020ED4}" srcId="{18D1238A-AF59-4C98-B091-385264CC8ABC}" destId="{743DF2E4-6D38-4C2A-851C-CDC55AAD66B9}" srcOrd="4" destOrd="0" parTransId="{09A436F1-2739-4508-B7D0-4679D139EFE4}" sibTransId="{D37F0464-F593-45F7-B406-2BAD32104BEE}"/>
    <dgm:cxn modelId="{7981E122-D0DB-44AD-BC90-8A9A9DE3C80D}" type="presOf" srcId="{743DF2E4-6D38-4C2A-851C-CDC55AAD66B9}" destId="{7683CC80-6714-46BA-8329-C1F6823EFE24}" srcOrd="0" destOrd="0" presId="urn:microsoft.com/office/officeart/2005/8/layout/cycle8"/>
    <dgm:cxn modelId="{8B504935-0CFD-408F-8ED5-3BBF655811CC}" type="presOf" srcId="{FEB9AFF5-2CEA-443D-8026-40A2B32B951F}" destId="{E8C46DFC-0850-4E95-9AC0-2221D3685106}" srcOrd="0" destOrd="0" presId="urn:microsoft.com/office/officeart/2005/8/layout/cycle8"/>
    <dgm:cxn modelId="{8BC54139-5270-422A-9327-8895D43D1476}" type="presOf" srcId="{18D1238A-AF59-4C98-B091-385264CC8ABC}" destId="{649164EA-B7AE-435C-9545-CE3A375CEDBC}" srcOrd="0" destOrd="0" presId="urn:microsoft.com/office/officeart/2005/8/layout/cycle8"/>
    <dgm:cxn modelId="{E23AF43C-FEC1-4979-8B0A-C2F8381D2D70}" type="presOf" srcId="{743DF2E4-6D38-4C2A-851C-CDC55AAD66B9}" destId="{CC5331C8-6669-446A-A834-E5621007E3A1}" srcOrd="1" destOrd="0" presId="urn:microsoft.com/office/officeart/2005/8/layout/cycle8"/>
    <dgm:cxn modelId="{0BB85F40-8AAC-4DED-A542-6D428FC4FDBD}" srcId="{18D1238A-AF59-4C98-B091-385264CC8ABC}" destId="{CC77E819-AC54-4355-BE07-44700C860E01}" srcOrd="1" destOrd="0" parTransId="{BAC1B096-94A5-4DC4-95B4-C1513D0DD315}" sibTransId="{C23CF41E-FF90-4471-A04E-6621EDEF323F}"/>
    <dgm:cxn modelId="{FEDFEB66-ED6F-4C29-88FB-7ED3D7E4B2EF}" type="presOf" srcId="{2864060F-B798-4C64-A63D-25CE042701BC}" destId="{E4D68E72-C2D0-4687-83D9-4876959D3149}" srcOrd="0" destOrd="0" presId="urn:microsoft.com/office/officeart/2005/8/layout/cycle8"/>
    <dgm:cxn modelId="{DEE8676A-FA8F-487C-A945-84D76E9A682C}" srcId="{18D1238A-AF59-4C98-B091-385264CC8ABC}" destId="{335A56E9-08F2-4496-BCDA-98E06889DA47}" srcOrd="2" destOrd="0" parTransId="{7E45F7C8-71B6-4E5B-9D9D-048DCF11ADE5}" sibTransId="{D51044DB-E5E3-4BF2-A7CC-A95E59BBCFFF}"/>
    <dgm:cxn modelId="{418BD74A-747C-441B-BB9B-F375F0D3FE0E}" type="presOf" srcId="{335A56E9-08F2-4496-BCDA-98E06889DA47}" destId="{8E634561-1083-4C23-8B0A-E6C2A90186E5}" srcOrd="1" destOrd="0" presId="urn:microsoft.com/office/officeart/2005/8/layout/cycle8"/>
    <dgm:cxn modelId="{5D33CE4B-C371-490E-A6EB-5F781F34A9CB}" srcId="{18D1238A-AF59-4C98-B091-385264CC8ABC}" destId="{2864060F-B798-4C64-A63D-25CE042701BC}" srcOrd="0" destOrd="0" parTransId="{4A2943B0-1D8A-4AE9-888F-B5DB91832547}" sibTransId="{90B79938-32E3-4E70-A21B-2BD8B1108ED1}"/>
    <dgm:cxn modelId="{38B85957-C60B-48D5-BCB0-5524C9B2B05C}" srcId="{18D1238A-AF59-4C98-B091-385264CC8ABC}" destId="{FEB9AFF5-2CEA-443D-8026-40A2B32B951F}" srcOrd="3" destOrd="0" parTransId="{43EF0F17-B492-4337-83AF-648B55AEC1B8}" sibTransId="{3EE86FDE-94E2-4734-B62C-96C26A67DCD6}"/>
    <dgm:cxn modelId="{026779A1-F862-4AE0-832B-CD773FE9D1DD}" type="presOf" srcId="{CC77E819-AC54-4355-BE07-44700C860E01}" destId="{3C7A7B2A-97F3-417B-B8D6-B3844C448A81}" srcOrd="1" destOrd="0" presId="urn:microsoft.com/office/officeart/2005/8/layout/cycle8"/>
    <dgm:cxn modelId="{F2863CC1-BC6A-484C-9322-34C3E633AEA4}" type="presOf" srcId="{FEB9AFF5-2CEA-443D-8026-40A2B32B951F}" destId="{FFF84973-15F5-434D-AF08-936B95C10AD4}" srcOrd="1" destOrd="0" presId="urn:microsoft.com/office/officeart/2005/8/layout/cycle8"/>
    <dgm:cxn modelId="{0BE8F0D2-1AF7-4753-B9B2-C25CFA9BDED0}" type="presOf" srcId="{CC77E819-AC54-4355-BE07-44700C860E01}" destId="{4D1BCAEA-12E4-4B3B-A03E-B66DCEAF8682}" srcOrd="0" destOrd="0" presId="urn:microsoft.com/office/officeart/2005/8/layout/cycle8"/>
    <dgm:cxn modelId="{94C224E1-5040-480C-93AD-CABFCD513318}" type="presOf" srcId="{2864060F-B798-4C64-A63D-25CE042701BC}" destId="{8EB7F01B-6153-4289-B923-EA602CC9CD90}" srcOrd="1" destOrd="0" presId="urn:microsoft.com/office/officeart/2005/8/layout/cycle8"/>
    <dgm:cxn modelId="{A51253AD-C921-4608-AAB6-D55882F2E1F6}" type="presParOf" srcId="{649164EA-B7AE-435C-9545-CE3A375CEDBC}" destId="{E4D68E72-C2D0-4687-83D9-4876959D3149}" srcOrd="0" destOrd="0" presId="urn:microsoft.com/office/officeart/2005/8/layout/cycle8"/>
    <dgm:cxn modelId="{CA5A8040-7A65-4665-807F-E7F0C309C243}" type="presParOf" srcId="{649164EA-B7AE-435C-9545-CE3A375CEDBC}" destId="{E821D077-1C8B-45E2-BF2C-D2FCD91DE2F3}" srcOrd="1" destOrd="0" presId="urn:microsoft.com/office/officeart/2005/8/layout/cycle8"/>
    <dgm:cxn modelId="{B0AE7A7A-09BF-43A6-A2C9-74882109EF2B}" type="presParOf" srcId="{649164EA-B7AE-435C-9545-CE3A375CEDBC}" destId="{74EA72C0-1D4C-481D-B8A7-E78726A6D867}" srcOrd="2" destOrd="0" presId="urn:microsoft.com/office/officeart/2005/8/layout/cycle8"/>
    <dgm:cxn modelId="{2FE677FE-B300-4A9A-866C-9E1615D79357}" type="presParOf" srcId="{649164EA-B7AE-435C-9545-CE3A375CEDBC}" destId="{8EB7F01B-6153-4289-B923-EA602CC9CD90}" srcOrd="3" destOrd="0" presId="urn:microsoft.com/office/officeart/2005/8/layout/cycle8"/>
    <dgm:cxn modelId="{C34ACDE3-199A-410C-84ED-99AE17BDE5B2}" type="presParOf" srcId="{649164EA-B7AE-435C-9545-CE3A375CEDBC}" destId="{4D1BCAEA-12E4-4B3B-A03E-B66DCEAF8682}" srcOrd="4" destOrd="0" presId="urn:microsoft.com/office/officeart/2005/8/layout/cycle8"/>
    <dgm:cxn modelId="{346EC50A-7792-4349-8A3C-0C2559C18FE2}" type="presParOf" srcId="{649164EA-B7AE-435C-9545-CE3A375CEDBC}" destId="{6359A788-1AAD-4665-8C7C-CF5B39E8825C}" srcOrd="5" destOrd="0" presId="urn:microsoft.com/office/officeart/2005/8/layout/cycle8"/>
    <dgm:cxn modelId="{FFEFD928-CD95-4640-BB9C-42E6E119DABB}" type="presParOf" srcId="{649164EA-B7AE-435C-9545-CE3A375CEDBC}" destId="{07FA8250-C5C3-44D2-A6F0-D6914AF4F342}" srcOrd="6" destOrd="0" presId="urn:microsoft.com/office/officeart/2005/8/layout/cycle8"/>
    <dgm:cxn modelId="{7F68107E-C849-4E2E-8828-C3BF43410F11}" type="presParOf" srcId="{649164EA-B7AE-435C-9545-CE3A375CEDBC}" destId="{3C7A7B2A-97F3-417B-B8D6-B3844C448A81}" srcOrd="7" destOrd="0" presId="urn:microsoft.com/office/officeart/2005/8/layout/cycle8"/>
    <dgm:cxn modelId="{F03FF6E0-213F-4939-8954-C7378FEA7DF9}" type="presParOf" srcId="{649164EA-B7AE-435C-9545-CE3A375CEDBC}" destId="{1E4E3CBA-5E37-43F4-A275-13865A0B01DA}" srcOrd="8" destOrd="0" presId="urn:microsoft.com/office/officeart/2005/8/layout/cycle8"/>
    <dgm:cxn modelId="{309C5257-F255-4160-B286-6D882FA6B0E0}" type="presParOf" srcId="{649164EA-B7AE-435C-9545-CE3A375CEDBC}" destId="{14721488-BF35-4471-A2EA-E20B12E62185}" srcOrd="9" destOrd="0" presId="urn:microsoft.com/office/officeart/2005/8/layout/cycle8"/>
    <dgm:cxn modelId="{A094E138-99B9-408D-A7DF-BB155BF8A707}" type="presParOf" srcId="{649164EA-B7AE-435C-9545-CE3A375CEDBC}" destId="{BE41A359-0863-45FD-BE3D-5B055C6E9287}" srcOrd="10" destOrd="0" presId="urn:microsoft.com/office/officeart/2005/8/layout/cycle8"/>
    <dgm:cxn modelId="{27001F96-F4DD-4F6C-90A6-356EDE6E483B}" type="presParOf" srcId="{649164EA-B7AE-435C-9545-CE3A375CEDBC}" destId="{8E634561-1083-4C23-8B0A-E6C2A90186E5}" srcOrd="11" destOrd="0" presId="urn:microsoft.com/office/officeart/2005/8/layout/cycle8"/>
    <dgm:cxn modelId="{56BE951B-327A-40DC-81C8-FE108D1278C3}" type="presParOf" srcId="{649164EA-B7AE-435C-9545-CE3A375CEDBC}" destId="{E8C46DFC-0850-4E95-9AC0-2221D3685106}" srcOrd="12" destOrd="0" presId="urn:microsoft.com/office/officeart/2005/8/layout/cycle8"/>
    <dgm:cxn modelId="{427229D5-FBC0-49FC-B954-279ACB69E9C3}" type="presParOf" srcId="{649164EA-B7AE-435C-9545-CE3A375CEDBC}" destId="{9DE36285-8368-497E-8B3A-F2B1F62ADC85}" srcOrd="13" destOrd="0" presId="urn:microsoft.com/office/officeart/2005/8/layout/cycle8"/>
    <dgm:cxn modelId="{1DF362AF-4418-4C84-AB24-B55BDC6D292D}" type="presParOf" srcId="{649164EA-B7AE-435C-9545-CE3A375CEDBC}" destId="{68C15C6B-7D0F-4F2E-88D8-C86F579D26F0}" srcOrd="14" destOrd="0" presId="urn:microsoft.com/office/officeart/2005/8/layout/cycle8"/>
    <dgm:cxn modelId="{D3A9D6FB-6C73-4F10-929B-A04E10D4DBD8}" type="presParOf" srcId="{649164EA-B7AE-435C-9545-CE3A375CEDBC}" destId="{FFF84973-15F5-434D-AF08-936B95C10AD4}" srcOrd="15" destOrd="0" presId="urn:microsoft.com/office/officeart/2005/8/layout/cycle8"/>
    <dgm:cxn modelId="{F3D4E22A-C4E9-4D94-A195-11D15284F400}" type="presParOf" srcId="{649164EA-B7AE-435C-9545-CE3A375CEDBC}" destId="{7683CC80-6714-46BA-8329-C1F6823EFE24}" srcOrd="16" destOrd="0" presId="urn:microsoft.com/office/officeart/2005/8/layout/cycle8"/>
    <dgm:cxn modelId="{822C742F-79B8-45E9-B8F2-B8301DC99AB0}" type="presParOf" srcId="{649164EA-B7AE-435C-9545-CE3A375CEDBC}" destId="{B1AE793A-4A1E-4EC5-9ACB-33BBB6E4AB31}" srcOrd="17" destOrd="0" presId="urn:microsoft.com/office/officeart/2005/8/layout/cycle8"/>
    <dgm:cxn modelId="{E6FB1526-E90F-46C3-8381-32EEA38219A0}" type="presParOf" srcId="{649164EA-B7AE-435C-9545-CE3A375CEDBC}" destId="{3B31959A-C9B3-4542-854E-BF72CE22C35C}" srcOrd="18" destOrd="0" presId="urn:microsoft.com/office/officeart/2005/8/layout/cycle8"/>
    <dgm:cxn modelId="{37ED529D-E440-4DEF-B2BD-0781B93E09B3}" type="presParOf" srcId="{649164EA-B7AE-435C-9545-CE3A375CEDBC}" destId="{CC5331C8-6669-446A-A834-E5621007E3A1}" srcOrd="19" destOrd="0" presId="urn:microsoft.com/office/officeart/2005/8/layout/cycle8"/>
    <dgm:cxn modelId="{1D4F315E-1B5C-4559-AF79-2725D3BAF994}" type="presParOf" srcId="{649164EA-B7AE-435C-9545-CE3A375CEDBC}" destId="{71BC1152-633D-490F-8342-82031B02E652}" srcOrd="20" destOrd="0" presId="urn:microsoft.com/office/officeart/2005/8/layout/cycle8"/>
    <dgm:cxn modelId="{C436ADB6-7AF6-414B-976A-E08A04BD043C}" type="presParOf" srcId="{649164EA-B7AE-435C-9545-CE3A375CEDBC}" destId="{6114E04B-F6F5-40BF-80AF-B403290B4EF3}" srcOrd="21" destOrd="0" presId="urn:microsoft.com/office/officeart/2005/8/layout/cycle8"/>
    <dgm:cxn modelId="{333B2412-0DC8-428E-B5A6-83DD1B2A9DE1}" type="presParOf" srcId="{649164EA-B7AE-435C-9545-CE3A375CEDBC}" destId="{AC376A42-ED37-4B86-BA28-2D29F042FECA}" srcOrd="22" destOrd="0" presId="urn:microsoft.com/office/officeart/2005/8/layout/cycle8"/>
    <dgm:cxn modelId="{83FF863A-6F6D-4700-B6AF-75AA67125D09}" type="presParOf" srcId="{649164EA-B7AE-435C-9545-CE3A375CEDBC}" destId="{891105E5-A6DA-4823-86E3-7E7A182C6DAB}" srcOrd="23" destOrd="0" presId="urn:microsoft.com/office/officeart/2005/8/layout/cycle8"/>
    <dgm:cxn modelId="{C3FFE94F-C8EB-4F4C-83B6-69A57E1104AE}" type="presParOf" srcId="{649164EA-B7AE-435C-9545-CE3A375CEDBC}" destId="{14DE8D18-8212-455F-BB6A-A65E666C5E1F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68E72-C2D0-4687-83D9-4876959D3149}">
      <dsp:nvSpPr>
        <dsp:cNvPr id="0" name=""/>
        <dsp:cNvSpPr/>
      </dsp:nvSpPr>
      <dsp:spPr>
        <a:xfrm>
          <a:off x="3003814" y="374371"/>
          <a:ext cx="5080320" cy="5080320"/>
        </a:xfrm>
        <a:prstGeom prst="pie">
          <a:avLst>
            <a:gd name="adj1" fmla="val 16200000"/>
            <a:gd name="adj2" fmla="val 205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Online felmérés (országos, minden önkormányzatra kiterjedő)                           </a:t>
          </a:r>
        </a:p>
      </dsp:txBody>
      <dsp:txXfrm>
        <a:off x="5654048" y="1228348"/>
        <a:ext cx="1632960" cy="1088640"/>
      </dsp:txXfrm>
    </dsp:sp>
    <dsp:sp modelId="{4D1BCAEA-12E4-4B3B-A03E-B66DCEAF8682}">
      <dsp:nvSpPr>
        <dsp:cNvPr id="0" name=""/>
        <dsp:cNvSpPr/>
      </dsp:nvSpPr>
      <dsp:spPr>
        <a:xfrm>
          <a:off x="3047360" y="509846"/>
          <a:ext cx="5080320" cy="5080320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/>
            <a:t>Lakossági survey  (országos, reprezentatív, 1810 fős)</a:t>
          </a:r>
          <a:endParaRPr lang="hu-HU" sz="1600" b="1" kern="1200" dirty="0"/>
        </a:p>
      </dsp:txBody>
      <dsp:txXfrm>
        <a:off x="6319328" y="2831068"/>
        <a:ext cx="1512000" cy="1209600"/>
      </dsp:txXfrm>
    </dsp:sp>
    <dsp:sp modelId="{1E4E3CBA-5E37-43F4-A275-13865A0B01DA}">
      <dsp:nvSpPr>
        <dsp:cNvPr id="0" name=""/>
        <dsp:cNvSpPr/>
      </dsp:nvSpPr>
      <dsp:spPr>
        <a:xfrm>
          <a:off x="2932447" y="593308"/>
          <a:ext cx="5080320" cy="5080320"/>
        </a:xfrm>
        <a:prstGeom prst="pie">
          <a:avLst>
            <a:gd name="adj1" fmla="val 3240000"/>
            <a:gd name="adj2" fmla="val 756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/>
            <a:t>Strukturált mélyinterjú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/>
            <a:t>80 település vezetőivel</a:t>
          </a:r>
          <a:endParaRPr lang="hu-HU" sz="1600" b="1" kern="1200" dirty="0"/>
        </a:p>
      </dsp:txBody>
      <dsp:txXfrm>
        <a:off x="4746848" y="4161628"/>
        <a:ext cx="1451520" cy="1330560"/>
      </dsp:txXfrm>
    </dsp:sp>
    <dsp:sp modelId="{E8C46DFC-0850-4E95-9AC0-2221D3685106}">
      <dsp:nvSpPr>
        <dsp:cNvPr id="0" name=""/>
        <dsp:cNvSpPr/>
      </dsp:nvSpPr>
      <dsp:spPr>
        <a:xfrm>
          <a:off x="2817536" y="509846"/>
          <a:ext cx="5080320" cy="5080320"/>
        </a:xfrm>
        <a:prstGeom prst="pie">
          <a:avLst>
            <a:gd name="adj1" fmla="val 7560000"/>
            <a:gd name="adj2" fmla="val 1188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/>
            <a:t>Nemzetközi irodalom-kutatás</a:t>
          </a:r>
          <a:endParaRPr lang="hu-HU" sz="1600" b="1" kern="1200" dirty="0"/>
        </a:p>
      </dsp:txBody>
      <dsp:txXfrm>
        <a:off x="3113888" y="2831068"/>
        <a:ext cx="1512000" cy="1209600"/>
      </dsp:txXfrm>
    </dsp:sp>
    <dsp:sp modelId="{7683CC80-6714-46BA-8329-C1F6823EFE24}">
      <dsp:nvSpPr>
        <dsp:cNvPr id="0" name=""/>
        <dsp:cNvSpPr/>
      </dsp:nvSpPr>
      <dsp:spPr>
        <a:xfrm>
          <a:off x="2861081" y="374371"/>
          <a:ext cx="5080320" cy="5080320"/>
        </a:xfrm>
        <a:prstGeom prst="pie">
          <a:avLst>
            <a:gd name="adj1" fmla="val 1188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/>
            <a:t>Statisztikai adatszerzések, desktop kutatás</a:t>
          </a:r>
          <a:endParaRPr lang="hu-HU" sz="1600" b="1" kern="1200" dirty="0"/>
        </a:p>
      </dsp:txBody>
      <dsp:txXfrm>
        <a:off x="3658208" y="1228348"/>
        <a:ext cx="1632960" cy="1088640"/>
      </dsp:txXfrm>
    </dsp:sp>
    <dsp:sp modelId="{71BC1152-633D-490F-8342-82031B02E652}">
      <dsp:nvSpPr>
        <dsp:cNvPr id="0" name=""/>
        <dsp:cNvSpPr/>
      </dsp:nvSpPr>
      <dsp:spPr>
        <a:xfrm>
          <a:off x="2689079" y="59875"/>
          <a:ext cx="5709312" cy="570931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14E04B-F6F5-40BF-80AF-B403290B4EF3}">
      <dsp:nvSpPr>
        <dsp:cNvPr id="0" name=""/>
        <dsp:cNvSpPr/>
      </dsp:nvSpPr>
      <dsp:spPr>
        <a:xfrm>
          <a:off x="2733215" y="195305"/>
          <a:ext cx="5709312" cy="570931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376A42-ED37-4B86-BA28-2D29F042FECA}">
      <dsp:nvSpPr>
        <dsp:cNvPr id="0" name=""/>
        <dsp:cNvSpPr/>
      </dsp:nvSpPr>
      <dsp:spPr>
        <a:xfrm>
          <a:off x="2617952" y="279023"/>
          <a:ext cx="5709312" cy="570931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1105E5-A6DA-4823-86E3-7E7A182C6DAB}">
      <dsp:nvSpPr>
        <dsp:cNvPr id="0" name=""/>
        <dsp:cNvSpPr/>
      </dsp:nvSpPr>
      <dsp:spPr>
        <a:xfrm>
          <a:off x="2502688" y="195305"/>
          <a:ext cx="5709312" cy="570931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DE8D18-8212-455F-BB6A-A65E666C5E1F}">
      <dsp:nvSpPr>
        <dsp:cNvPr id="0" name=""/>
        <dsp:cNvSpPr/>
      </dsp:nvSpPr>
      <dsp:spPr>
        <a:xfrm>
          <a:off x="2546824" y="59875"/>
          <a:ext cx="5709312" cy="570931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0.02083</cdr:x>
      <cdr:y>0.91754</cdr:y>
    </cdr:from>
    <cdr:to>
      <cdr:x>0.175</cdr:x>
      <cdr:y>0.97451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95250" y="2914650"/>
          <a:ext cx="7048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/>
            <a:t>N=1810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0.01455</cdr:x>
      <cdr:y>0.90451</cdr:y>
    </cdr:from>
    <cdr:to>
      <cdr:x>0.16182</cdr:x>
      <cdr:y>0.9809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76200" y="2481263"/>
          <a:ext cx="7715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/>
            <a:t>N=1811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0.7947</cdr:x>
      <cdr:y>0.20494</cdr:y>
    </cdr:from>
    <cdr:to>
      <cdr:x>0.97859</cdr:x>
      <cdr:y>0.34295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F656A5B8-E835-4B75-BE78-65B0307B785B}"/>
            </a:ext>
          </a:extLst>
        </cdr:cNvPr>
        <cdr:cNvSpPr txBox="1"/>
      </cdr:nvSpPr>
      <cdr:spPr>
        <a:xfrm xmlns:a="http://schemas.openxmlformats.org/drawingml/2006/main">
          <a:off x="4578024" y="694424"/>
          <a:ext cx="1059339" cy="467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dirty="0"/>
            <a:t>Településen lakó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0.79605</cdr:x>
      <cdr:y>0.375</cdr:y>
    </cdr:from>
    <cdr:to>
      <cdr:x>0.97994</cdr:x>
      <cdr:y>0.47917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D5C268D9-630F-48CD-86E2-AC85CCE21754}"/>
            </a:ext>
          </a:extLst>
        </cdr:cNvPr>
        <cdr:cNvSpPr txBox="1"/>
      </cdr:nvSpPr>
      <cdr:spPr>
        <a:xfrm xmlns:a="http://schemas.openxmlformats.org/drawingml/2006/main">
          <a:off x="4585839" y="1270627"/>
          <a:ext cx="1059339" cy="35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100"/>
            <a:t>Környéken</a:t>
          </a:r>
          <a:r>
            <a:rPr lang="hu-HU" sz="1100" baseline="0"/>
            <a:t> lakó</a:t>
          </a:r>
          <a:endParaRPr lang="hu-HU" sz="1100"/>
        </a:p>
        <a:p xmlns:a="http://schemas.openxmlformats.org/drawingml/2006/main">
          <a:endParaRPr lang="hu-HU" sz="1100"/>
        </a:p>
      </cdr:txBody>
    </cdr:sp>
  </cdr:relSizeAnchor>
  <cdr:relSizeAnchor xmlns:cdr="http://schemas.openxmlformats.org/drawingml/2006/chartDrawing">
    <cdr:from>
      <cdr:x>0.79468</cdr:x>
      <cdr:y>0.53637</cdr:y>
    </cdr:from>
    <cdr:to>
      <cdr:x>0.97857</cdr:x>
      <cdr:y>0.64054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D53DA78B-19DF-45C3-8C78-DA3E4C64CCCD}"/>
            </a:ext>
          </a:extLst>
        </cdr:cNvPr>
        <cdr:cNvSpPr txBox="1"/>
      </cdr:nvSpPr>
      <cdr:spPr>
        <a:xfrm xmlns:a="http://schemas.openxmlformats.org/drawingml/2006/main">
          <a:off x="4577947" y="1817426"/>
          <a:ext cx="1059339" cy="35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100"/>
            <a:t>Önkormányzati</a:t>
          </a:r>
          <a:r>
            <a:rPr lang="hu-HU" sz="1100" baseline="0"/>
            <a:t> képviselő</a:t>
          </a:r>
          <a:endParaRPr lang="hu-HU" sz="1100"/>
        </a:p>
        <a:p xmlns:a="http://schemas.openxmlformats.org/drawingml/2006/main">
          <a:endParaRPr lang="hu-HU" sz="1100"/>
        </a:p>
      </cdr:txBody>
    </cdr:sp>
  </cdr:relSizeAnchor>
  <cdr:relSizeAnchor xmlns:cdr="http://schemas.openxmlformats.org/drawingml/2006/chartDrawing">
    <cdr:from>
      <cdr:x>0.79468</cdr:x>
      <cdr:y>0.70569</cdr:y>
    </cdr:from>
    <cdr:to>
      <cdr:x>0.97857</cdr:x>
      <cdr:y>0.80985</cdr:y>
    </cdr:to>
    <cdr:sp macro="" textlink="">
      <cdr:nvSpPr>
        <cdr:cNvPr id="5" name="Szövegdoboz 1">
          <a:extLst xmlns:a="http://schemas.openxmlformats.org/drawingml/2006/main">
            <a:ext uri="{FF2B5EF4-FFF2-40B4-BE49-F238E27FC236}">
              <a16:creationId xmlns:a16="http://schemas.microsoft.com/office/drawing/2014/main" id="{227ADD07-8F61-4733-92B1-2577F1E7130D}"/>
            </a:ext>
          </a:extLst>
        </cdr:cNvPr>
        <cdr:cNvSpPr txBox="1"/>
      </cdr:nvSpPr>
      <cdr:spPr>
        <a:xfrm xmlns:a="http://schemas.openxmlformats.org/drawingml/2006/main">
          <a:off x="4577947" y="2391129"/>
          <a:ext cx="1059339" cy="352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100"/>
            <a:t>Polgármester</a:t>
          </a:r>
        </a:p>
      </cdr:txBody>
    </cdr:sp>
  </cdr:relSizeAnchor>
  <cdr:relSizeAnchor xmlns:cdr="http://schemas.openxmlformats.org/drawingml/2006/chartDrawing">
    <cdr:from>
      <cdr:x>0</cdr:x>
      <cdr:y>0.92829</cdr:y>
    </cdr:from>
    <cdr:to>
      <cdr:x>0.12566</cdr:x>
      <cdr:y>0.99694</cdr:y>
    </cdr:to>
    <cdr:sp macro="" textlink="">
      <cdr:nvSpPr>
        <cdr:cNvPr id="6" name="Szövegdoboz 5">
          <a:extLst xmlns:a="http://schemas.openxmlformats.org/drawingml/2006/main">
            <a:ext uri="{FF2B5EF4-FFF2-40B4-BE49-F238E27FC236}">
              <a16:creationId xmlns:a16="http://schemas.microsoft.com/office/drawing/2014/main" id="{EFDC61E9-AFD3-4EB0-81E2-EAC4A1A1AAD9}"/>
            </a:ext>
          </a:extLst>
        </cdr:cNvPr>
        <cdr:cNvSpPr txBox="1"/>
      </cdr:nvSpPr>
      <cdr:spPr>
        <a:xfrm xmlns:a="http://schemas.openxmlformats.org/drawingml/2006/main">
          <a:off x="-895350" y="3145391"/>
          <a:ext cx="723900" cy="232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/>
            <a:t>N=1813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FD6D-A318-4693-93DD-7E62F43B52E7}" type="datetimeFigureOut">
              <a:rPr lang="hu-HU" smtClean="0"/>
              <a:t>2018.06.27.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8542-AF66-4B9D-948E-048EFDAA03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148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35F47-27E6-476F-A3D2-C4F557B36044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B48834-6AE0-4631-9735-CE22216E3D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247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dirty="0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AC33B-552F-4949-8850-997A670DC9A0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946CF5-F167-4548-8EF7-584D905E732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/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E0D8-959D-404C-B771-307FC94B63BF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E451-5290-48A7-A4F6-D57E912C7A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>
              <a:defRPr/>
            </a:pPr>
            <a:fld id="{27FC24CD-13EB-4B2E-B018-437D97787782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2018.06.27.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A0253B8C-DCBF-444E-A8ED-73E8897B53D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76312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EE59-5BB7-44A0-994B-3D54EE23594B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2E33-F46A-4B7D-AB3F-13BA58A806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/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68F6-74B3-46F2-AB4A-28B051F62EB5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8F47-E9BA-410B-A22B-1FDEDDC610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9289-4010-4194-8C22-15A59DF41C05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00B08-8BB8-4E66-BDCB-F3D879C54A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A968-902D-4A87-9989-953EA582D8E4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300C-DACF-47A4-B0A6-EFDB867B17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539E-F3A2-4939-A534-7A15DEB55AB3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5BB6-059B-41CC-92A4-77CEAB1F35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FB65-98F3-4F79-A30F-A17E4920F0E1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017B-17CC-4422-9A64-F3DA053AE2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1B6CA0-B313-43A2-AB9D-FE15719DD60D}" type="datetimeFigureOut">
              <a:rPr lang="hu-HU"/>
              <a:pPr>
                <a:defRPr/>
              </a:pPr>
              <a:t>2018.06.27.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2EA02A-DE7B-41DC-96E9-7F81E79F8A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66" r:id="rId4"/>
    <p:sldLayoutId id="2147483665" r:id="rId5"/>
    <p:sldLayoutId id="2147483670" r:id="rId6"/>
    <p:sldLayoutId id="2147483664" r:id="rId7"/>
    <p:sldLayoutId id="2147483663" r:id="rId8"/>
    <p:sldLayoutId id="2147483671" r:id="rId9"/>
    <p:sldLayoutId id="214748367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accent1">
                <a:alpha val="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latin typeface="+mn-lt"/>
            </a:endParaRPr>
          </a:p>
        </p:txBody>
      </p:sp>
      <p:pic>
        <p:nvPicPr>
          <p:cNvPr id="5" name="Kép 5"/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464071" y="341523"/>
            <a:ext cx="1011586" cy="585714"/>
          </a:xfrm>
          <a:prstGeom prst="rect">
            <a:avLst/>
          </a:prstGeom>
          <a:noFill/>
          <a:ln>
            <a:noFill/>
          </a:ln>
          <a:effectLst>
            <a:reflection endPos="0" dir="5400000" sy="-100000" algn="bl" rotWithShape="0"/>
          </a:effectLst>
          <a:extLst/>
        </p:spPr>
      </p:pic>
      <p:sp>
        <p:nvSpPr>
          <p:cNvPr id="12295" name="Szövegdoboz 2"/>
          <p:cNvSpPr txBox="1">
            <a:spLocks noChangeArrowheads="1"/>
          </p:cNvSpPr>
          <p:nvPr/>
        </p:nvSpPr>
        <p:spPr bwMode="auto">
          <a:xfrm>
            <a:off x="844550" y="6165304"/>
            <a:ext cx="4231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altLang="hu-HU" sz="1200" i="1" dirty="0">
                <a:solidFill>
                  <a:schemeClr val="bg1"/>
                </a:solidFill>
                <a:cs typeface="Arial" charset="0"/>
              </a:rPr>
              <a:t>Előadó</a:t>
            </a:r>
            <a:r>
              <a:rPr lang="hu-HU" altLang="hu-HU" sz="1200" dirty="0">
                <a:solidFill>
                  <a:schemeClr val="bg1"/>
                </a:solidFill>
                <a:cs typeface="Arial" charset="0"/>
              </a:rPr>
              <a:t>: Ongjerth Richárd</a:t>
            </a:r>
          </a:p>
          <a:p>
            <a:r>
              <a:rPr lang="hu-HU" altLang="hu-HU" sz="1200" i="1" dirty="0">
                <a:solidFill>
                  <a:schemeClr val="bg1"/>
                </a:solidFill>
                <a:cs typeface="Arial" charset="0"/>
              </a:rPr>
              <a:t>Dátum</a:t>
            </a:r>
            <a:r>
              <a:rPr lang="hu-HU" altLang="hu-HU" sz="1200" dirty="0">
                <a:solidFill>
                  <a:schemeClr val="bg1"/>
                </a:solidFill>
                <a:cs typeface="Arial" charset="0"/>
              </a:rPr>
              <a:t>: 2018.06.30.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433387" y="1988840"/>
            <a:ext cx="8277225" cy="12303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fontAlgn="auto">
              <a:spcAft>
                <a:spcPts val="0"/>
              </a:spcAft>
              <a:tabLst>
                <a:tab pos="182563" algn="l"/>
              </a:tabLst>
              <a:defRPr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tudunk magunkról? Mit mondunk magunkról?</a:t>
            </a:r>
          </a:p>
          <a:p>
            <a:pPr algn="ctr" fontAlgn="auto">
              <a:spcAft>
                <a:spcPts val="0"/>
              </a:spcAft>
              <a:tabLst>
                <a:tab pos="182563" algn="l"/>
              </a:tabLst>
              <a:defRPr/>
            </a:pP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tabLst>
                <a:tab pos="182563" algn="l"/>
              </a:tabLst>
              <a:defRPr/>
            </a:pP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Önkormányzati kommunikáció és információfeldolgozás az ÖFFK II. projekt kutatásainak tükrében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 idx="4294967295"/>
          </p:nvPr>
        </p:nvSpPr>
        <p:spPr bwMode="auto">
          <a:xfrm>
            <a:off x="170267" y="188640"/>
            <a:ext cx="8096250" cy="7207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800" cap="none" dirty="0">
                <a:latin typeface="Arial" charset="0"/>
                <a:cs typeface="Arial" charset="0"/>
              </a:rPr>
              <a:t>Megállapítások például</a:t>
            </a:r>
          </a:p>
        </p:txBody>
      </p:sp>
      <p:sp>
        <p:nvSpPr>
          <p:cNvPr id="21506" name="Szöveg helye 2"/>
          <p:cNvSpPr>
            <a:spLocks noGrp="1"/>
          </p:cNvSpPr>
          <p:nvPr>
            <p:ph type="body" sz="quarter" idx="4294967295"/>
          </p:nvPr>
        </p:nvSpPr>
        <p:spPr>
          <a:xfrm>
            <a:off x="463714" y="1340768"/>
            <a:ext cx="8301038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>
                <a:latin typeface="Arial" charset="0"/>
                <a:cs typeface="Arial" charset="0"/>
              </a:rPr>
              <a:t>A kormányzat és a közigazgatás előtt hatalmas </a:t>
            </a:r>
            <a:r>
              <a:rPr lang="hu-HU" sz="2000" b="1" dirty="0">
                <a:latin typeface="Arial" charset="0"/>
                <a:cs typeface="Arial" charset="0"/>
              </a:rPr>
              <a:t>tanulási folyamat </a:t>
            </a:r>
            <a:r>
              <a:rPr lang="hu-HU" sz="2000" dirty="0">
                <a:latin typeface="Arial" charset="0"/>
                <a:cs typeface="Arial" charset="0"/>
              </a:rPr>
              <a:t>áll, mivel az ügyféligények könnyen igazodnak a gyorsan változó trendekhez.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>
                <a:latin typeface="Arial" charset="0"/>
                <a:cs typeface="Arial" charset="0"/>
              </a:rPr>
              <a:t>Markáns </a:t>
            </a:r>
            <a:r>
              <a:rPr lang="hu-HU" sz="2000" b="1" dirty="0">
                <a:latin typeface="Arial" charset="0"/>
                <a:cs typeface="Arial" charset="0"/>
              </a:rPr>
              <a:t>szemléletváltásra van szükség</a:t>
            </a:r>
            <a:r>
              <a:rPr lang="hu-HU" sz="2000" dirty="0">
                <a:latin typeface="Arial" charset="0"/>
                <a:cs typeface="Arial" charset="0"/>
              </a:rPr>
              <a:t> ahhoz, hogy a szolgáltatások minősége képes legyen igazodni az állampolgárok növekvő elvárásaihoz.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>
                <a:latin typeface="Arial" charset="0"/>
                <a:cs typeface="Arial" charset="0"/>
              </a:rPr>
              <a:t>Elengedhetetlen az új funkciók ellátásához </a:t>
            </a:r>
            <a:r>
              <a:rPr lang="hu-HU" sz="2000" b="1" dirty="0">
                <a:latin typeface="Arial" charset="0"/>
                <a:cs typeface="Arial" charset="0"/>
              </a:rPr>
              <a:t>szükséges (humán és eszköz)kapacitások kialakítása.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>
                <a:latin typeface="Arial" charset="0"/>
                <a:cs typeface="Arial" charset="0"/>
              </a:rPr>
              <a:t>Szükséges a </a:t>
            </a:r>
            <a:r>
              <a:rPr lang="hu-HU" sz="2000" b="1" dirty="0">
                <a:latin typeface="Arial" charset="0"/>
                <a:cs typeface="Arial" charset="0"/>
              </a:rPr>
              <a:t>kommunikációs (és közigazgatási-) stratégiák </a:t>
            </a:r>
            <a:r>
              <a:rPr lang="hu-HU" sz="2000" b="1" dirty="0" err="1">
                <a:latin typeface="Arial" charset="0"/>
                <a:cs typeface="Arial" charset="0"/>
              </a:rPr>
              <a:t>újraalkotása</a:t>
            </a:r>
            <a:r>
              <a:rPr lang="hu-HU" sz="2000" b="1" dirty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/>
              <a:t>A kistelepülések sok esetben</a:t>
            </a:r>
            <a:r>
              <a:rPr lang="hu-HU" sz="2000" dirty="0"/>
              <a:t> zárványként működnek: megelégszenek azzal az információval, amit elérnek, illetve </a:t>
            </a:r>
            <a:r>
              <a:rPr lang="hu-HU" sz="2000" b="1" dirty="0"/>
              <a:t>a rendelkezésre álló információk jelentős részét nem hasznosítják.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24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2000" i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20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2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zöveg helye 2"/>
          <p:cNvSpPr>
            <a:spLocks noGrp="1"/>
          </p:cNvSpPr>
          <p:nvPr>
            <p:ph type="body" sz="quarter" idx="4294967295"/>
          </p:nvPr>
        </p:nvSpPr>
        <p:spPr>
          <a:xfrm>
            <a:off x="204664" y="1340768"/>
            <a:ext cx="8784976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24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>
                <a:latin typeface="Arial" charset="0"/>
                <a:cs typeface="Arial" charset="0"/>
              </a:rPr>
              <a:t>A legtöbb önkormányzati weboldal még mindig </a:t>
            </a:r>
            <a:r>
              <a:rPr lang="hu-HU" sz="2400" b="1" dirty="0">
                <a:latin typeface="Arial" charset="0"/>
                <a:cs typeface="Arial" charset="0"/>
              </a:rPr>
              <a:t>első-második generációs</a:t>
            </a:r>
            <a:r>
              <a:rPr lang="hu-HU" sz="2400" dirty="0">
                <a:latin typeface="Arial" charset="0"/>
                <a:cs typeface="Arial" charset="0"/>
              </a:rPr>
              <a:t>, információszolgáltató webhely.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1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>
                <a:latin typeface="Arial" charset="0"/>
                <a:cs typeface="Arial" charset="0"/>
              </a:rPr>
              <a:t>Friss (mennyiségében és minőségében elégséges) információt a weboldalak csupán 39,2%-a tudott nyújtani.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1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>
                <a:latin typeface="Arial" charset="0"/>
                <a:cs typeface="Arial" charset="0"/>
              </a:rPr>
              <a:t>E-közigazgatási szolgáltatásokat </a:t>
            </a:r>
            <a:r>
              <a:rPr lang="hu-HU" sz="2400" dirty="0">
                <a:latin typeface="Arial" charset="0"/>
                <a:cs typeface="Arial" charset="0"/>
              </a:rPr>
              <a:t>(legalább egy, CLBPS szerinti második szintű, egyirányú interakciót nyújtó szolgáltatást) </a:t>
            </a:r>
            <a:r>
              <a:rPr lang="hu-HU" sz="2400" b="1" dirty="0">
                <a:latin typeface="Arial" charset="0"/>
                <a:cs typeface="Arial" charset="0"/>
              </a:rPr>
              <a:t>csak 27%-uk biztosít.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1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>
                <a:latin typeface="Arial" charset="0"/>
                <a:cs typeface="Arial" charset="0"/>
              </a:rPr>
              <a:t>Érdemi ügyintézési csomagot csupán a nagyobb települések képesek kínálni az állampolgáraik számára. 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 idx="4294967295"/>
          </p:nvPr>
        </p:nvSpPr>
        <p:spPr bwMode="auto">
          <a:xfrm>
            <a:off x="179512" y="188640"/>
            <a:ext cx="8096250" cy="7207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800" cap="none" dirty="0">
                <a:latin typeface="Arial" charset="0"/>
                <a:cs typeface="Arial" charset="0"/>
              </a:rPr>
              <a:t>Megállapítások például</a:t>
            </a:r>
          </a:p>
        </p:txBody>
      </p:sp>
    </p:spTree>
    <p:extLst>
      <p:ext uri="{BB962C8B-B14F-4D97-AF65-F5344CB8AC3E}">
        <p14:creationId xmlns:p14="http://schemas.microsoft.com/office/powerpoint/2010/main" val="394706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EBF26DC8-0FAF-412A-868F-041CD0320FDA}"/>
              </a:ext>
            </a:extLst>
          </p:cNvPr>
          <p:cNvSpPr txBox="1">
            <a:spLocks/>
          </p:cNvSpPr>
          <p:nvPr/>
        </p:nvSpPr>
        <p:spPr>
          <a:xfrm>
            <a:off x="395536" y="260648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/>
            <a:r>
              <a:rPr lang="hu-HU" sz="2000" dirty="0"/>
              <a:t>A Célcsoport számára A gyakorlatban alkalmazható eredménytermékek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2AC290C-43DD-439C-9143-12DA90D7728D}"/>
              </a:ext>
            </a:extLst>
          </p:cNvPr>
          <p:cNvSpPr/>
          <p:nvPr/>
        </p:nvSpPr>
        <p:spPr>
          <a:xfrm>
            <a:off x="827584" y="2135729"/>
            <a:ext cx="3888432" cy="2586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lvl="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Ajánlás</a:t>
            </a: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solidFill>
                  <a:schemeClr val="bg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Útmutató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5F796B6-4480-49AA-96A7-675B43FF33FD}"/>
              </a:ext>
            </a:extLst>
          </p:cNvPr>
          <p:cNvSpPr/>
          <p:nvPr/>
        </p:nvSpPr>
        <p:spPr>
          <a:xfrm>
            <a:off x="4975450" y="2126047"/>
            <a:ext cx="3582144" cy="289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algn="ctr">
              <a:lnSpc>
                <a:spcPct val="115000"/>
              </a:lnSpc>
              <a:spcAft>
                <a:spcPts val="0"/>
              </a:spcAft>
            </a:pPr>
            <a:r>
              <a:rPr lang="hu-H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Szintetizálja a kutatási jelentésben feltárt eredményeket, létrejön egy, a célcsoport számára jól használható, hiteles írásos szakmai javaslatcsomag, a jövőbeni tennivalókról.</a:t>
            </a: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EBF26DC8-0FAF-412A-868F-041CD0320FDA}"/>
              </a:ext>
            </a:extLst>
          </p:cNvPr>
          <p:cNvSpPr txBox="1">
            <a:spLocks/>
          </p:cNvSpPr>
          <p:nvPr/>
        </p:nvSpPr>
        <p:spPr>
          <a:xfrm>
            <a:off x="395536" y="260648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/>
            <a:r>
              <a:rPr lang="hu-HU" sz="2000" dirty="0"/>
              <a:t>A Célcsoport számára A gyakorlatban alkalmazható eredménytermékek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EE6BA1-A860-4FAE-B187-397A48E98403}"/>
              </a:ext>
            </a:extLst>
          </p:cNvPr>
          <p:cNvSpPr/>
          <p:nvPr/>
        </p:nvSpPr>
        <p:spPr>
          <a:xfrm>
            <a:off x="5133115" y="2126047"/>
            <a:ext cx="3582144" cy="275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algn="ctr">
              <a:lnSpc>
                <a:spcPct val="115000"/>
              </a:lnSpc>
              <a:spcAft>
                <a:spcPts val="0"/>
              </a:spcAft>
            </a:pPr>
            <a:r>
              <a:rPr lang="hu-HU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200" i="1" dirty="0"/>
              <a:t>A közösségi média mint újfajta kommunikációs és stratégiai instrumentum meg kell, hogy jelenjen az önkormányzati stratégiákban.</a:t>
            </a:r>
            <a:r>
              <a:rPr lang="hu-HU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9D0BE30D-9383-41D3-BA1C-0629944987FE}"/>
              </a:ext>
            </a:extLst>
          </p:cNvPr>
          <p:cNvSpPr/>
          <p:nvPr/>
        </p:nvSpPr>
        <p:spPr>
          <a:xfrm>
            <a:off x="827584" y="2135729"/>
            <a:ext cx="3888432" cy="2586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lvl="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Ajánlás</a:t>
            </a: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solidFill>
                  <a:schemeClr val="bg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Útmutató</a:t>
            </a:r>
          </a:p>
        </p:txBody>
      </p:sp>
    </p:spTree>
    <p:extLst>
      <p:ext uri="{BB962C8B-B14F-4D97-AF65-F5344CB8AC3E}">
        <p14:creationId xmlns:p14="http://schemas.microsoft.com/office/powerpoint/2010/main" val="76566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8ADC5346-C05C-4A84-A0A5-CB8F9DF0AEFF}"/>
              </a:ext>
            </a:extLst>
          </p:cNvPr>
          <p:cNvSpPr/>
          <p:nvPr/>
        </p:nvSpPr>
        <p:spPr>
          <a:xfrm>
            <a:off x="4283968" y="2940116"/>
            <a:ext cx="3960440" cy="2185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lvl="0" algn="ctr">
              <a:lnSpc>
                <a:spcPct val="115000"/>
              </a:lnSpc>
              <a:spcAft>
                <a:spcPts val="0"/>
              </a:spcAft>
            </a:pPr>
            <a:r>
              <a:rPr lang="hu-HU" sz="2000" dirty="0">
                <a:latin typeface="Arial" panose="020B0604020202020204" pitchFamily="34" charset="0"/>
                <a:cs typeface="Times New Roman" panose="02020603050405020304" pitchFamily="18" charset="0"/>
              </a:rPr>
              <a:t>Az útmutató az elvégzett kutatásokból nyert tapasztalatokat szintetizálva fogalmaz meg az adott szakterületet érintő útmutatást az önkormányzatok számára.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AA23E0F4-A8C5-4F6D-82A0-D5923D236E71}"/>
              </a:ext>
            </a:extLst>
          </p:cNvPr>
          <p:cNvSpPr txBox="1">
            <a:spLocks/>
          </p:cNvSpPr>
          <p:nvPr/>
        </p:nvSpPr>
        <p:spPr>
          <a:xfrm>
            <a:off x="395536" y="260648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/>
            <a:r>
              <a:rPr lang="hu-HU" sz="2000" dirty="0"/>
              <a:t>A Célcsoport számára A gyakorlatban alkalmazható eredménytermékek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652C6833-2BD8-40BA-9056-CBE1D0059F6B}"/>
              </a:ext>
            </a:extLst>
          </p:cNvPr>
          <p:cNvSpPr/>
          <p:nvPr/>
        </p:nvSpPr>
        <p:spPr>
          <a:xfrm>
            <a:off x="827584" y="2135729"/>
            <a:ext cx="3888432" cy="2586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lvl="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solidFill>
                  <a:schemeClr val="bg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Ajánlás</a:t>
            </a: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latin typeface="+mj-lt"/>
                <a:cs typeface="Times New Roman" panose="02020603050405020304" pitchFamily="18" charset="0"/>
              </a:rPr>
              <a:t>Útmutató</a:t>
            </a:r>
          </a:p>
        </p:txBody>
      </p:sp>
    </p:spTree>
    <p:extLst>
      <p:ext uri="{BB962C8B-B14F-4D97-AF65-F5344CB8AC3E}">
        <p14:creationId xmlns:p14="http://schemas.microsoft.com/office/powerpoint/2010/main" val="3271301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AA23E0F4-A8C5-4F6D-82A0-D5923D236E71}"/>
              </a:ext>
            </a:extLst>
          </p:cNvPr>
          <p:cNvSpPr txBox="1">
            <a:spLocks/>
          </p:cNvSpPr>
          <p:nvPr/>
        </p:nvSpPr>
        <p:spPr>
          <a:xfrm>
            <a:off x="395536" y="260648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/>
            <a:r>
              <a:rPr lang="hu-HU" sz="2000" dirty="0"/>
              <a:t>A Célcsoport számára A gyakorlatban alkalmazható eredménytermékek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F5FDDFA-935E-4EF3-B188-9C73169B14FA}"/>
              </a:ext>
            </a:extLst>
          </p:cNvPr>
          <p:cNvSpPr/>
          <p:nvPr/>
        </p:nvSpPr>
        <p:spPr>
          <a:xfrm>
            <a:off x="3563888" y="1340768"/>
            <a:ext cx="5328592" cy="529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algn="ctr">
              <a:lnSpc>
                <a:spcPct val="115000"/>
              </a:lnSpc>
              <a:spcAft>
                <a:spcPts val="0"/>
              </a:spcAft>
            </a:pPr>
            <a:r>
              <a:rPr lang="hu-HU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i="1" dirty="0"/>
              <a:t>Az RSS (Rich Site </a:t>
            </a:r>
            <a:r>
              <a:rPr lang="hu-HU" i="1" dirty="0" err="1"/>
              <a:t>Summary</a:t>
            </a:r>
            <a:r>
              <a:rPr lang="hu-HU" i="1" dirty="0"/>
              <a:t> vagy </a:t>
            </a:r>
            <a:r>
              <a:rPr lang="hu-HU" i="1" dirty="0" err="1"/>
              <a:t>Really</a:t>
            </a:r>
            <a:r>
              <a:rPr lang="hu-HU" i="1" dirty="0"/>
              <a:t> </a:t>
            </a:r>
            <a:r>
              <a:rPr lang="hu-HU" i="1" dirty="0" err="1"/>
              <a:t>Simple</a:t>
            </a:r>
            <a:r>
              <a:rPr lang="hu-HU" i="1" dirty="0"/>
              <a:t> </a:t>
            </a:r>
            <a:r>
              <a:rPr lang="hu-HU" i="1" dirty="0" err="1"/>
              <a:t>Sindication</a:t>
            </a:r>
            <a:r>
              <a:rPr lang="hu-HU" i="1" dirty="0"/>
              <a:t>) az ilyen technológiát alkalmazó portálokról gyűjti össze az új tartalmakat egyetlen, közös felületre. Így nincs szükség a felhasználó számára érdekes oldalak végig látogatására, hanem elegendő beállítani az internet-böngészőt, amely értesítéseket ad az új hírekről, vagy  elegendő letölteni egy RSS-olvasót, mely önálló ablakban szedi le és tartalmazza az új bejegyzéseket. A tartalmak összeválogatásához csupán egyszer kell beírni a csatorna címét az RSS-olvasóba (RSS aggregátorba), vagy a böngészőben rákattintani az ikonra. A csatornákat lehet például tartalmuk szerint szűrni, elemeiket pedig időrend vagy más szempont alapján rendezni.</a:t>
            </a:r>
            <a:r>
              <a:rPr lang="hu-HU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61C6FAC-7FBD-4840-B535-7B3FC1D0AA05}"/>
              </a:ext>
            </a:extLst>
          </p:cNvPr>
          <p:cNvSpPr/>
          <p:nvPr/>
        </p:nvSpPr>
        <p:spPr>
          <a:xfrm>
            <a:off x="827584" y="2135729"/>
            <a:ext cx="3888432" cy="2586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 lvl="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solidFill>
                  <a:schemeClr val="bg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Ajánlás</a:t>
            </a: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endParaRPr lang="hu-HU" sz="3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7310" algn="just">
              <a:lnSpc>
                <a:spcPct val="115000"/>
              </a:lnSpc>
              <a:spcAft>
                <a:spcPts val="0"/>
              </a:spcAft>
            </a:pPr>
            <a:r>
              <a:rPr lang="hu-HU" sz="3600" b="1" dirty="0">
                <a:latin typeface="+mj-lt"/>
                <a:cs typeface="Times New Roman" panose="02020603050405020304" pitchFamily="18" charset="0"/>
              </a:rPr>
              <a:t>Útmutató</a:t>
            </a:r>
          </a:p>
        </p:txBody>
      </p:sp>
    </p:spTree>
    <p:extLst>
      <p:ext uri="{BB962C8B-B14F-4D97-AF65-F5344CB8AC3E}">
        <p14:creationId xmlns:p14="http://schemas.microsoft.com/office/powerpoint/2010/main" val="145528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13" y="2781300"/>
            <a:ext cx="8496300" cy="863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dirty="0"/>
              <a:t>KÖSZÖNÖM A FIGYELMET!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447675" y="215962"/>
            <a:ext cx="8096250" cy="720725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hu-HU" sz="2800" cap="none" dirty="0">
                <a:latin typeface="Arial" charset="0"/>
                <a:cs typeface="Arial" charset="0"/>
              </a:rPr>
              <a:t>A kutatásról 1.</a:t>
            </a:r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4294967295"/>
          </p:nvPr>
        </p:nvSpPr>
        <p:spPr>
          <a:xfrm>
            <a:off x="463714" y="1340768"/>
            <a:ext cx="7636678" cy="47525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>
                <a:latin typeface="Arial" charset="0"/>
                <a:cs typeface="Arial" charset="0"/>
              </a:rPr>
              <a:t>Az Önkormányzati Folyamatok Figyelemmel Kísérése II. elnevezésű kiemelt kormányzati projekt azokat a területeket kutatja, ahol a korábban mért </a:t>
            </a:r>
            <a:r>
              <a:rPr lang="hu-HU" sz="2000" b="1" dirty="0">
                <a:latin typeface="Arial" charset="0"/>
                <a:cs typeface="Arial" charset="0"/>
              </a:rPr>
              <a:t>felmerült igények szerint az önkormányzatok </a:t>
            </a:r>
            <a:r>
              <a:rPr lang="hu-HU" sz="2000" dirty="0">
                <a:latin typeface="Arial" charset="0"/>
                <a:cs typeface="Arial" charset="0"/>
              </a:rPr>
              <a:t>– a hatékony településfejlesztési munkájuk érdekében – leginkább </a:t>
            </a:r>
            <a:r>
              <a:rPr lang="hu-HU" sz="2000" b="1" dirty="0">
                <a:latin typeface="Arial" charset="0"/>
                <a:cs typeface="Arial" charset="0"/>
              </a:rPr>
              <a:t>segítséget igényelnek</a:t>
            </a:r>
            <a:r>
              <a:rPr lang="hu-HU" sz="2000" dirty="0">
                <a:latin typeface="Arial" charset="0"/>
                <a:cs typeface="Arial" charset="0"/>
              </a:rPr>
              <a:t>, szükségük van az új információk megszerzésére.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>
                <a:latin typeface="Arial" charset="0"/>
                <a:cs typeface="Arial" charset="0"/>
              </a:rPr>
              <a:t>Ezek közül az egyik legfontosabb az </a:t>
            </a:r>
            <a:r>
              <a:rPr lang="hu-HU" sz="2000" b="1" dirty="0">
                <a:latin typeface="Arial" charset="0"/>
                <a:cs typeface="Arial" charset="0"/>
              </a:rPr>
              <a:t>önkormányzati kommunikációt és a helyi tervezés, fejlesztés alapjául szolgáló információfeldolgozási munka</a:t>
            </a:r>
            <a:r>
              <a:rPr lang="hu-HU" sz="2000" dirty="0">
                <a:latin typeface="Arial" charset="0"/>
                <a:cs typeface="Arial" charset="0"/>
              </a:rPr>
              <a:t> felmérését és elemzését célzó kutatás, amely sokféle technika párhuzamos alkalmazásával, és ezek eredményére épülő javaslatokkal, ajánlásokkal kívánja segíteni a hazai önkormányzatok tevékenységét.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>
                <a:latin typeface="Arial" charset="0"/>
                <a:cs typeface="Arial" charset="0"/>
              </a:rPr>
              <a:t>A kutatás eredményét tartalmazó </a:t>
            </a:r>
            <a:r>
              <a:rPr lang="hu-HU" sz="2000" b="1" dirty="0">
                <a:latin typeface="Arial" charset="0"/>
                <a:cs typeface="Arial" charset="0"/>
              </a:rPr>
              <a:t>összefoglaló</a:t>
            </a:r>
            <a:r>
              <a:rPr lang="hu-HU" sz="2000" dirty="0">
                <a:latin typeface="Arial" charset="0"/>
                <a:cs typeface="Arial" charset="0"/>
              </a:rPr>
              <a:t> mellett </a:t>
            </a:r>
            <a:r>
              <a:rPr lang="hu-HU" sz="2000" b="1" dirty="0">
                <a:latin typeface="Arial" charset="0"/>
                <a:cs typeface="Arial" charset="0"/>
              </a:rPr>
              <a:t>ajánlások </a:t>
            </a:r>
            <a:r>
              <a:rPr lang="hu-HU" sz="2000" dirty="0">
                <a:latin typeface="Arial" charset="0"/>
                <a:cs typeface="Arial" charset="0"/>
              </a:rPr>
              <a:t>kidolgozása zajlik, és </a:t>
            </a:r>
            <a:r>
              <a:rPr lang="hu-HU" sz="2000" b="1" dirty="0">
                <a:latin typeface="Arial" charset="0"/>
                <a:cs typeface="Arial" charset="0"/>
              </a:rPr>
              <a:t>útmutató</a:t>
            </a:r>
            <a:r>
              <a:rPr lang="hu-HU" sz="2000" dirty="0">
                <a:latin typeface="Arial" charset="0"/>
                <a:cs typeface="Arial" charset="0"/>
              </a:rPr>
              <a:t> is készül a </a:t>
            </a:r>
            <a:r>
              <a:rPr lang="hu-HU" sz="2000" b="1" dirty="0">
                <a:latin typeface="Arial" charset="0"/>
                <a:cs typeface="Arial" charset="0"/>
              </a:rPr>
              <a:t>polgármesterek, önkormányzati vezetők</a:t>
            </a:r>
            <a:r>
              <a:rPr lang="hu-HU" sz="2000" dirty="0">
                <a:latin typeface="Arial" charset="0"/>
                <a:cs typeface="Arial" charset="0"/>
              </a:rPr>
              <a:t> számra.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2000" i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hu-HU" sz="20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1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 idx="4294967295"/>
          </p:nvPr>
        </p:nvSpPr>
        <p:spPr bwMode="auto">
          <a:xfrm>
            <a:off x="447675" y="215962"/>
            <a:ext cx="8096250" cy="7207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hu-HU" sz="2800" cap="none" dirty="0">
                <a:latin typeface="Arial" charset="0"/>
                <a:cs typeface="Arial" charset="0"/>
              </a:rPr>
              <a:t>A kutatásról 2.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293A404-4858-41CE-A384-43B20CE3FB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604150"/>
              </p:ext>
            </p:extLst>
          </p:nvPr>
        </p:nvGraphicFramePr>
        <p:xfrm>
          <a:off x="-828600" y="810000"/>
          <a:ext cx="10945216" cy="6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551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CD3C6306-EF93-4200-BADE-09151F8B3A63}"/>
              </a:ext>
            </a:extLst>
          </p:cNvPr>
          <p:cNvSpPr txBox="1">
            <a:spLocks/>
          </p:cNvSpPr>
          <p:nvPr/>
        </p:nvSpPr>
        <p:spPr>
          <a:xfrm>
            <a:off x="107504" y="188640"/>
            <a:ext cx="8928991" cy="746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cap="none" dirty="0">
                <a:latin typeface="Arial" charset="0"/>
                <a:cs typeface="Arial" charset="0"/>
              </a:rPr>
              <a:t>Néhány diagram az online kérdőív feldolgozásából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4" y="19168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25345191"/>
              </p:ext>
            </p:extLst>
          </p:nvPr>
        </p:nvGraphicFramePr>
        <p:xfrm>
          <a:off x="107504" y="1282062"/>
          <a:ext cx="5724525" cy="246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églalap 7"/>
          <p:cNvSpPr/>
          <p:nvPr/>
        </p:nvSpPr>
        <p:spPr>
          <a:xfrm>
            <a:off x="5390654" y="1485140"/>
            <a:ext cx="37533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Kifejezetten kommunikációs munkatárs alkalmazása az önkormányzatoknál, </a:t>
            </a:r>
          </a:p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településméret függvényében</a:t>
            </a:r>
            <a:endParaRPr lang="hu-HU" sz="14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42435847"/>
              </p:ext>
            </p:extLst>
          </p:nvPr>
        </p:nvGraphicFramePr>
        <p:xfrm>
          <a:off x="3923928" y="3573016"/>
          <a:ext cx="5019303" cy="317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églalap 12"/>
          <p:cNvSpPr/>
          <p:nvPr/>
        </p:nvSpPr>
        <p:spPr>
          <a:xfrm>
            <a:off x="1565610" y="5098884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települési lakosságszám és az önkormányzati Facebook oldal követőinek aránya a település méretének függvényében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29650844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CD3C6306-EF93-4200-BADE-09151F8B3A63}"/>
              </a:ext>
            </a:extLst>
          </p:cNvPr>
          <p:cNvSpPr txBox="1">
            <a:spLocks/>
          </p:cNvSpPr>
          <p:nvPr/>
        </p:nvSpPr>
        <p:spPr>
          <a:xfrm>
            <a:off x="323527" y="188640"/>
            <a:ext cx="6715499" cy="746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cap="none" dirty="0"/>
              <a:t>Néhány diagram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4" y="19168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5580112" y="1555020"/>
            <a:ext cx="3484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települések idegen nyelveken történő online megjelenése a településméret függvényében</a:t>
            </a:r>
            <a:endParaRPr lang="hu-HU" sz="1400" dirty="0"/>
          </a:p>
        </p:txBody>
      </p:sp>
      <p:sp>
        <p:nvSpPr>
          <p:cNvPr id="13" name="Téglalap 12"/>
          <p:cNvSpPr/>
          <p:nvPr/>
        </p:nvSpPr>
        <p:spPr>
          <a:xfrm>
            <a:off x="639682" y="5652399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Pozitívan diszkriminált célcsoportok megléte </a:t>
            </a:r>
          </a:p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kommunikáció során </a:t>
            </a:r>
          </a:p>
          <a:p>
            <a:pPr algn="ctr"/>
            <a:r>
              <a:rPr 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településméret függvényében</a:t>
            </a:r>
            <a:endParaRPr lang="hu-HU" sz="14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31783075"/>
              </p:ext>
            </p:extLst>
          </p:nvPr>
        </p:nvGraphicFramePr>
        <p:xfrm>
          <a:off x="79580" y="1378665"/>
          <a:ext cx="568769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31343877"/>
              </p:ext>
            </p:extLst>
          </p:nvPr>
        </p:nvGraphicFramePr>
        <p:xfrm>
          <a:off x="3444711" y="4404555"/>
          <a:ext cx="5734050" cy="2362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0130970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9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965488"/>
              </p:ext>
            </p:extLst>
          </p:nvPr>
        </p:nvGraphicFramePr>
        <p:xfrm>
          <a:off x="395536" y="1484784"/>
          <a:ext cx="8352000" cy="51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ím 1">
            <a:extLst>
              <a:ext uri="{FF2B5EF4-FFF2-40B4-BE49-F238E27FC236}">
                <a16:creationId xmlns:a16="http://schemas.microsoft.com/office/drawing/2014/main" id="{CD3C6306-EF93-4200-BADE-09151F8B3A63}"/>
              </a:ext>
            </a:extLst>
          </p:cNvPr>
          <p:cNvSpPr txBox="1">
            <a:spLocks/>
          </p:cNvSpPr>
          <p:nvPr/>
        </p:nvSpPr>
        <p:spPr>
          <a:xfrm>
            <a:off x="-8911" y="332656"/>
            <a:ext cx="9144000" cy="746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cap="none" dirty="0">
                <a:latin typeface="Arial" charset="0"/>
                <a:cs typeface="Arial" charset="0"/>
              </a:rPr>
              <a:t>Néhány diagram a lakossági survey feldolgozásából</a:t>
            </a:r>
          </a:p>
        </p:txBody>
      </p:sp>
    </p:spTree>
    <p:extLst>
      <p:ext uri="{BB962C8B-B14F-4D97-AF65-F5344CB8AC3E}">
        <p14:creationId xmlns:p14="http://schemas.microsoft.com/office/powerpoint/2010/main" val="901752841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1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38522"/>
              </p:ext>
            </p:extLst>
          </p:nvPr>
        </p:nvGraphicFramePr>
        <p:xfrm>
          <a:off x="251520" y="1484784"/>
          <a:ext cx="8568000" cy="51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ím 1">
            <a:extLst>
              <a:ext uri="{FF2B5EF4-FFF2-40B4-BE49-F238E27FC236}">
                <a16:creationId xmlns:a16="http://schemas.microsoft.com/office/drawing/2014/main" id="{29F735FE-B36A-4EAB-BF69-3BD4B418F08B}"/>
              </a:ext>
            </a:extLst>
          </p:cNvPr>
          <p:cNvSpPr txBox="1">
            <a:spLocks/>
          </p:cNvSpPr>
          <p:nvPr/>
        </p:nvSpPr>
        <p:spPr>
          <a:xfrm>
            <a:off x="323527" y="188640"/>
            <a:ext cx="6715499" cy="746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cap="none" dirty="0"/>
              <a:t>Néhány diagram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99504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14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155151"/>
              </p:ext>
            </p:extLst>
          </p:nvPr>
        </p:nvGraphicFramePr>
        <p:xfrm>
          <a:off x="323528" y="1484784"/>
          <a:ext cx="8568000" cy="52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ím 1">
            <a:extLst>
              <a:ext uri="{FF2B5EF4-FFF2-40B4-BE49-F238E27FC236}">
                <a16:creationId xmlns:a16="http://schemas.microsoft.com/office/drawing/2014/main" id="{870BE3DE-7483-490F-916F-E1FD3A0F32A7}"/>
              </a:ext>
            </a:extLst>
          </p:cNvPr>
          <p:cNvSpPr txBox="1">
            <a:spLocks/>
          </p:cNvSpPr>
          <p:nvPr/>
        </p:nvSpPr>
        <p:spPr>
          <a:xfrm>
            <a:off x="323527" y="188640"/>
            <a:ext cx="6715499" cy="746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cap="none" dirty="0"/>
              <a:t>Néhány</a:t>
            </a:r>
            <a:r>
              <a:rPr lang="hu-HU" sz="3600" cap="none" dirty="0"/>
              <a:t> </a:t>
            </a:r>
            <a:r>
              <a:rPr lang="hu-HU" sz="2800" cap="none" dirty="0"/>
              <a:t>diagram</a:t>
            </a:r>
            <a:endParaRPr lang="hu-H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29465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9888885"/>
              </p:ext>
            </p:extLst>
          </p:nvPr>
        </p:nvGraphicFramePr>
        <p:xfrm>
          <a:off x="323528" y="1465088"/>
          <a:ext cx="8496000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23528" y="630932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>
                <a:latin typeface="Calibri" panose="020F0502020204030204" pitchFamily="34" charset="0"/>
                <a:cs typeface="Calibri" panose="020F0502020204030204" pitchFamily="34" charset="0"/>
              </a:rPr>
              <a:t>N=481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0A9910B9-B760-4304-A4CE-764768BBFB70}"/>
              </a:ext>
            </a:extLst>
          </p:cNvPr>
          <p:cNvSpPr txBox="1">
            <a:spLocks/>
          </p:cNvSpPr>
          <p:nvPr/>
        </p:nvSpPr>
        <p:spPr>
          <a:xfrm>
            <a:off x="323527" y="188640"/>
            <a:ext cx="6715499" cy="746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cap="none" dirty="0"/>
              <a:t>Néhány diagram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77710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</TotalTime>
  <Words>677</Words>
  <Application>Microsoft Office PowerPoint</Application>
  <PresentationFormat>Diavetítés a képernyőre (4:3 oldalarány)</PresentationFormat>
  <Paragraphs>92</Paragraphs>
  <Slides>16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A kutatásról 2.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Megállapítások például</vt:lpstr>
      <vt:lpstr>Megállapítások például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Sebánné Joó Tünde</cp:lastModifiedBy>
  <cp:revision>196</cp:revision>
  <cp:lastPrinted>2018-04-09T13:27:05Z</cp:lastPrinted>
  <dcterms:created xsi:type="dcterms:W3CDTF">2014-03-03T11:13:53Z</dcterms:created>
  <dcterms:modified xsi:type="dcterms:W3CDTF">2018-06-27T12:47:55Z</dcterms:modified>
</cp:coreProperties>
</file>