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300" r:id="rId5"/>
    <p:sldId id="270" r:id="rId6"/>
    <p:sldId id="260" r:id="rId7"/>
    <p:sldId id="313" r:id="rId8"/>
    <p:sldId id="314" r:id="rId9"/>
    <p:sldId id="315" r:id="rId10"/>
    <p:sldId id="309" r:id="rId11"/>
    <p:sldId id="310" r:id="rId12"/>
    <p:sldId id="311" r:id="rId13"/>
    <p:sldId id="312" r:id="rId14"/>
    <p:sldId id="307" r:id="rId15"/>
    <p:sldId id="308" r:id="rId16"/>
    <p:sldId id="279" r:id="rId17"/>
    <p:sldId id="262" r:id="rId18"/>
    <p:sldId id="263" r:id="rId19"/>
    <p:sldId id="284" r:id="rId20"/>
    <p:sldId id="286" r:id="rId21"/>
    <p:sldId id="287" r:id="rId22"/>
    <p:sldId id="282" r:id="rId23"/>
    <p:sldId id="316" r:id="rId24"/>
    <p:sldId id="264" r:id="rId25"/>
    <p:sldId id="301" r:id="rId26"/>
    <p:sldId id="302" r:id="rId27"/>
    <p:sldId id="297" r:id="rId28"/>
    <p:sldId id="288" r:id="rId29"/>
    <p:sldId id="293" r:id="rId30"/>
    <p:sldId id="295" r:id="rId31"/>
    <p:sldId id="296" r:id="rId32"/>
    <p:sldId id="299" r:id="rId33"/>
    <p:sldId id="265" r:id="rId34"/>
    <p:sldId id="266" r:id="rId35"/>
    <p:sldId id="303" r:id="rId36"/>
    <p:sldId id="267" r:id="rId37"/>
    <p:sldId id="304" r:id="rId38"/>
    <p:sldId id="305" r:id="rId39"/>
    <p:sldId id="298" r:id="rId40"/>
    <p:sldId id="291" r:id="rId41"/>
    <p:sldId id="269" r:id="rId4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18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19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8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0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43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8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35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75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39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46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8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1960-8A99-4379-8B19-9BC22BF87E78}" type="datetimeFigureOut">
              <a:rPr lang="hu-HU" smtClean="0"/>
              <a:t>2018.06.28.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5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36422" y="2167873"/>
            <a:ext cx="7462263" cy="1070632"/>
          </a:xfrm>
        </p:spPr>
        <p:txBody>
          <a:bodyPr>
            <a:noAutofit/>
          </a:bodyPr>
          <a:lstStyle/>
          <a:p>
            <a:pPr algn="l"/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Önkormányzatok jövője</a:t>
            </a:r>
            <a:endParaRPr lang="hu-HU" sz="5400" b="1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504"/>
            <a:ext cx="12192000" cy="8140504"/>
          </a:xfrm>
        </p:spPr>
      </p:pic>
    </p:spTree>
    <p:extLst>
      <p:ext uri="{BB962C8B-B14F-4D97-AF65-F5344CB8AC3E}">
        <p14:creationId xmlns:p14="http://schemas.microsoft.com/office/powerpoint/2010/main" val="287398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505"/>
            <a:ext cx="12192000" cy="8140505"/>
          </a:xfrm>
        </p:spPr>
      </p:pic>
    </p:spTree>
    <p:extLst>
      <p:ext uri="{BB962C8B-B14F-4D97-AF65-F5344CB8AC3E}">
        <p14:creationId xmlns:p14="http://schemas.microsoft.com/office/powerpoint/2010/main" val="342762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200"/>
            <a:ext cx="12192000" cy="8140505"/>
          </a:xfrm>
        </p:spPr>
      </p:pic>
    </p:spTree>
    <p:extLst>
      <p:ext uri="{BB962C8B-B14F-4D97-AF65-F5344CB8AC3E}">
        <p14:creationId xmlns:p14="http://schemas.microsoft.com/office/powerpoint/2010/main" val="356648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518"/>
            <a:ext cx="12192000" cy="8140505"/>
          </a:xfrm>
        </p:spPr>
      </p:pic>
    </p:spTree>
    <p:extLst>
      <p:ext uri="{BB962C8B-B14F-4D97-AF65-F5344CB8AC3E}">
        <p14:creationId xmlns:p14="http://schemas.microsoft.com/office/powerpoint/2010/main" val="425316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2653" y="20291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Társadalmi összetétel</a:t>
            </a:r>
            <a:endParaRPr lang="hu-HU" sz="60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1" y="59272"/>
            <a:ext cx="10496282" cy="6798728"/>
          </a:xfrm>
        </p:spPr>
      </p:pic>
    </p:spTree>
    <p:extLst>
      <p:ext uri="{BB962C8B-B14F-4D97-AF65-F5344CB8AC3E}">
        <p14:creationId xmlns:p14="http://schemas.microsoft.com/office/powerpoint/2010/main" val="227209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" y="-348612"/>
            <a:ext cx="9929612" cy="7348281"/>
          </a:xfrm>
        </p:spPr>
      </p:pic>
    </p:spTree>
    <p:extLst>
      <p:ext uri="{BB962C8B-B14F-4D97-AF65-F5344CB8AC3E}">
        <p14:creationId xmlns:p14="http://schemas.microsoft.com/office/powerpoint/2010/main" val="27584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Földrajzi elhelyezkedés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  <p:pic>
        <p:nvPicPr>
          <p:cNvPr id="6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0" y="1207881"/>
            <a:ext cx="6923316" cy="4693774"/>
          </a:xfrm>
        </p:spPr>
      </p:pic>
    </p:spTree>
    <p:extLst>
      <p:ext uri="{BB962C8B-B14F-4D97-AF65-F5344CB8AC3E}">
        <p14:creationId xmlns:p14="http://schemas.microsoft.com/office/powerpoint/2010/main" val="28410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2653" y="20291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Gazdasági aktivitás</a:t>
            </a: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0"/>
            <a:ext cx="9078686" cy="6858000"/>
          </a:xfrm>
        </p:spPr>
      </p:pic>
    </p:spTree>
    <p:extLst>
      <p:ext uri="{BB962C8B-B14F-4D97-AF65-F5344CB8AC3E}">
        <p14:creationId xmlns:p14="http://schemas.microsoft.com/office/powerpoint/2010/main" val="2239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Települések száma</a:t>
            </a:r>
            <a:r>
              <a:rPr lang="hu-HU" dirty="0"/>
              <a:t/>
            </a:r>
            <a:br>
              <a:rPr lang="hu-HU" dirty="0"/>
            </a:b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r>
              <a:rPr lang="hu-HU" sz="3200" dirty="0"/>
              <a:t>1000 fő alatti </a:t>
            </a:r>
            <a:r>
              <a:rPr lang="hu-HU" sz="3200" dirty="0" smtClean="0"/>
              <a:t>települések:			</a:t>
            </a:r>
            <a:r>
              <a:rPr lang="hu-HU" sz="3200" dirty="0"/>
              <a:t>	</a:t>
            </a:r>
            <a:r>
              <a:rPr lang="hu-HU" sz="3200" dirty="0" smtClean="0"/>
              <a:t>	1758	</a:t>
            </a:r>
            <a:endParaRPr lang="hu-HU" sz="3200" dirty="0"/>
          </a:p>
          <a:p>
            <a:r>
              <a:rPr lang="hu-HU" sz="3200" dirty="0"/>
              <a:t>1000 – 5000 fő lakosságszámú </a:t>
            </a:r>
            <a:r>
              <a:rPr lang="hu-HU" sz="3200" dirty="0" smtClean="0"/>
              <a:t>települések:		1117 </a:t>
            </a:r>
            <a:endParaRPr lang="hu-HU" sz="3200" dirty="0"/>
          </a:p>
          <a:p>
            <a:r>
              <a:rPr lang="hu-HU" sz="3200" dirty="0"/>
              <a:t>5000 – </a:t>
            </a:r>
            <a:r>
              <a:rPr lang="hu-HU" sz="3200" dirty="0" smtClean="0"/>
              <a:t>10.000:							113 </a:t>
            </a:r>
            <a:endParaRPr lang="hu-HU" sz="3200" dirty="0"/>
          </a:p>
          <a:p>
            <a:r>
              <a:rPr lang="hu-HU" sz="3200" dirty="0"/>
              <a:t>10.000 fő </a:t>
            </a:r>
            <a:r>
              <a:rPr lang="hu-HU" sz="3200" dirty="0" smtClean="0"/>
              <a:t>feletti:						83</a:t>
            </a:r>
            <a:endParaRPr lang="hu-HU" sz="3200" dirty="0"/>
          </a:p>
          <a:p>
            <a:r>
              <a:rPr lang="hu-HU" sz="3200" dirty="0"/>
              <a:t>megyei jogú </a:t>
            </a:r>
            <a:r>
              <a:rPr lang="hu-HU" sz="3200" dirty="0" smtClean="0"/>
              <a:t>városok:					23</a:t>
            </a:r>
            <a:endParaRPr lang="hu-HU" sz="3200" dirty="0"/>
          </a:p>
          <a:p>
            <a:r>
              <a:rPr lang="hu-HU" sz="3200" dirty="0" smtClean="0"/>
              <a:t>főváros:								1</a:t>
            </a: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" y="365125"/>
            <a:ext cx="10875646" cy="6348548"/>
          </a:xfrm>
        </p:spPr>
      </p:pic>
    </p:spTree>
    <p:extLst>
      <p:ext uri="{BB962C8B-B14F-4D97-AF65-F5344CB8AC3E}">
        <p14:creationId xmlns:p14="http://schemas.microsoft.com/office/powerpoint/2010/main" val="50459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740272" cy="6035992"/>
          </a:xfrm>
        </p:spPr>
      </p:pic>
    </p:spTree>
    <p:extLst>
      <p:ext uri="{BB962C8B-B14F-4D97-AF65-F5344CB8AC3E}">
        <p14:creationId xmlns:p14="http://schemas.microsoft.com/office/powerpoint/2010/main" val="426824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1" y="461665"/>
            <a:ext cx="11678678" cy="6244046"/>
          </a:xfrm>
        </p:spPr>
      </p:pic>
      <p:sp>
        <p:nvSpPr>
          <p:cNvPr id="9" name="Szövegdoboz 8"/>
          <p:cNvSpPr txBox="1"/>
          <p:nvPr/>
        </p:nvSpPr>
        <p:spPr>
          <a:xfrm>
            <a:off x="0" y="0"/>
            <a:ext cx="782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 főre jutó bruttó hazai termék az országos átlag %-ában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936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2653" y="20291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b="1" dirty="0">
                <a:solidFill>
                  <a:schemeClr val="accent6">
                    <a:lumMod val="75000"/>
                  </a:schemeClr>
                </a:solidFill>
              </a:rPr>
              <a:t>Egyenlő feltételek megteremtése valamennyi állampolgár számára</a:t>
            </a: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94269" y="1359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300" b="1" dirty="0">
                <a:solidFill>
                  <a:schemeClr val="accent6">
                    <a:lumMod val="75000"/>
                  </a:schemeClr>
                </a:solidFill>
              </a:rPr>
              <a:t>Egyenlő feltételek megteremtése valamennyi állampolgár számára</a:t>
            </a:r>
            <a:r>
              <a:rPr lang="hu-HU" sz="3300" dirty="0"/>
              <a:t/>
            </a:r>
            <a:br>
              <a:rPr lang="hu-HU" sz="3300" dirty="0"/>
            </a:br>
            <a:r>
              <a:rPr lang="hu-HU" sz="3300" dirty="0"/>
              <a:t/>
            </a:r>
            <a:br>
              <a:rPr lang="hu-HU" sz="3300" dirty="0"/>
            </a:br>
            <a:endParaRPr lang="hu-HU" sz="3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200" dirty="0" smtClean="0"/>
          </a:p>
          <a:p>
            <a:r>
              <a:rPr lang="hu-HU" sz="3200" dirty="0" smtClean="0"/>
              <a:t>Oktatás</a:t>
            </a:r>
          </a:p>
          <a:p>
            <a:r>
              <a:rPr lang="hu-HU" sz="3200" dirty="0" smtClean="0"/>
              <a:t>Egészségügy</a:t>
            </a:r>
          </a:p>
          <a:p>
            <a:r>
              <a:rPr lang="hu-HU" sz="3200" dirty="0" smtClean="0"/>
              <a:t>Közlekedés</a:t>
            </a:r>
          </a:p>
          <a:p>
            <a:r>
              <a:rPr lang="hu-HU" sz="3200" dirty="0" smtClean="0"/>
              <a:t>Lakhatás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926"/>
            <a:ext cx="12192001" cy="6916943"/>
          </a:xfrm>
        </p:spPr>
      </p:pic>
    </p:spTree>
    <p:extLst>
      <p:ext uri="{BB962C8B-B14F-4D97-AF65-F5344CB8AC3E}">
        <p14:creationId xmlns:p14="http://schemas.microsoft.com/office/powerpoint/2010/main" val="287206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6658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834" cy="6858000"/>
          </a:xfrm>
        </p:spPr>
      </p:pic>
    </p:spTree>
    <p:extLst>
      <p:ext uri="{BB962C8B-B14F-4D97-AF65-F5344CB8AC3E}">
        <p14:creationId xmlns:p14="http://schemas.microsoft.com/office/powerpoint/2010/main" val="356024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" name="Tartalom helye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47766"/>
          </a:xfrm>
        </p:spPr>
      </p:pic>
    </p:spTree>
    <p:extLst>
      <p:ext uri="{BB962C8B-B14F-4D97-AF65-F5344CB8AC3E}">
        <p14:creationId xmlns:p14="http://schemas.microsoft.com/office/powerpoint/2010/main" val="423612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63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Jelentős különbségek a települések között</a:t>
            </a:r>
            <a:r>
              <a:rPr lang="hu-HU" dirty="0"/>
              <a:t/>
            </a:r>
            <a:br>
              <a:rPr lang="hu-HU" dirty="0"/>
            </a:b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infrastrukturális ellátottság</a:t>
            </a:r>
          </a:p>
          <a:p>
            <a:pPr lvl="0"/>
            <a:r>
              <a:rPr lang="hu-HU" sz="3200" dirty="0"/>
              <a:t>társadalmi összetétel</a:t>
            </a:r>
          </a:p>
          <a:p>
            <a:pPr lvl="0"/>
            <a:r>
              <a:rPr lang="hu-HU" sz="3200" dirty="0"/>
              <a:t>földrajzi elhelyezkedés</a:t>
            </a:r>
          </a:p>
          <a:p>
            <a:pPr lvl="0"/>
            <a:r>
              <a:rPr lang="hu-HU" sz="3200" dirty="0"/>
              <a:t>gazdasági aktivitás</a:t>
            </a: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127"/>
          </a:xfrm>
        </p:spPr>
      </p:pic>
    </p:spTree>
    <p:extLst>
      <p:ext uri="{BB962C8B-B14F-4D97-AF65-F5344CB8AC3E}">
        <p14:creationId xmlns:p14="http://schemas.microsoft.com/office/powerpoint/2010/main" val="181747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484"/>
          </a:xfrm>
        </p:spPr>
      </p:pic>
    </p:spTree>
    <p:extLst>
      <p:ext uri="{BB962C8B-B14F-4D97-AF65-F5344CB8AC3E}">
        <p14:creationId xmlns:p14="http://schemas.microsoft.com/office/powerpoint/2010/main" val="38990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25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0359" y="-55831"/>
            <a:ext cx="12081641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>Feladatok, közszolgáltatások, szolgáltatások </a:t>
            </a: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felosztásának 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>elve</a:t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központilag, államilag megszervezett feladatok</a:t>
            </a:r>
          </a:p>
          <a:p>
            <a:pPr lvl="1"/>
            <a:r>
              <a:rPr lang="hu-HU" sz="3200" dirty="0"/>
              <a:t>helyi adottságoktól és igényektől függetlenül egységesen biztosítható és megszervezhető </a:t>
            </a:r>
            <a:r>
              <a:rPr lang="hu-HU" sz="3200" dirty="0" smtClean="0"/>
              <a:t>feladatok</a:t>
            </a:r>
          </a:p>
          <a:p>
            <a:pPr marL="457200" lvl="1" indent="0">
              <a:buNone/>
            </a:pPr>
            <a:endParaRPr lang="hu-HU" sz="3200" dirty="0"/>
          </a:p>
          <a:p>
            <a:pPr lvl="0"/>
            <a:r>
              <a:rPr lang="hu-HU" sz="3200" dirty="0"/>
              <a:t>helyben megszervezett feladatok</a:t>
            </a:r>
          </a:p>
          <a:p>
            <a:pPr lvl="1"/>
            <a:r>
              <a:rPr lang="hu-HU" sz="3200" dirty="0"/>
              <a:t>helyi adottságokhoz és igényekhez igazodó feladatok megszervezése és biztosítása</a:t>
            </a:r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>1990-es </a:t>
            </a: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állapot/önkormányzati feladat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sz="3200" dirty="0" smtClean="0"/>
              <a:t> </a:t>
            </a:r>
            <a:r>
              <a:rPr lang="hu-HU" sz="3200" dirty="0"/>
              <a:t>települési szilárd hulladék összegyűjtése, szállítása és ártalmatlanítása,</a:t>
            </a:r>
          </a:p>
          <a:p>
            <a:pPr lvl="0"/>
            <a:r>
              <a:rPr lang="hu-HU" sz="3200" dirty="0"/>
              <a:t>a</a:t>
            </a:r>
            <a:r>
              <a:rPr lang="hu-HU" sz="3200" dirty="0" smtClean="0"/>
              <a:t> </a:t>
            </a:r>
            <a:r>
              <a:rPr lang="hu-HU" sz="3200" dirty="0"/>
              <a:t>tűzoltást és a műszaki mentés azon önkormányzatok kötelező közszolgáltatási feladata, amelyek hivatásos vagy önkéntes tűzoltósággal rendelkeztek,</a:t>
            </a:r>
          </a:p>
          <a:p>
            <a:pPr lvl="0"/>
            <a:r>
              <a:rPr lang="hu-HU" sz="3200" dirty="0"/>
              <a:t>a</a:t>
            </a:r>
            <a:r>
              <a:rPr lang="hu-HU" sz="3200" dirty="0" smtClean="0"/>
              <a:t>z </a:t>
            </a:r>
            <a:r>
              <a:rPr lang="hu-HU" sz="3200" dirty="0"/>
              <a:t>óvodai nevelés és az általános iskolai oktatás,</a:t>
            </a:r>
          </a:p>
          <a:p>
            <a:pPr lvl="0"/>
            <a:r>
              <a:rPr lang="hu-HU" sz="3200" dirty="0"/>
              <a:t>szociális alapellátás keretében pénzbeli és természetbeni ellátások (pld. ápolási díj, közgyógyellátás, stb.)</a:t>
            </a:r>
          </a:p>
          <a:p>
            <a:pPr lvl="0"/>
            <a:r>
              <a:rPr lang="hu-HU" sz="3200" dirty="0"/>
              <a:t>közvilágítás biztosítása,</a:t>
            </a:r>
          </a:p>
          <a:p>
            <a:pPr lvl="0"/>
            <a:r>
              <a:rPr lang="hu-HU" sz="3200" dirty="0"/>
              <a:t>a köztemető fenntartása, </a:t>
            </a:r>
          </a:p>
          <a:p>
            <a:pPr lvl="0"/>
            <a:r>
              <a:rPr lang="hu-HU" sz="3200" dirty="0"/>
              <a:t>csatornázás </a:t>
            </a:r>
          </a:p>
          <a:p>
            <a:pPr lvl="0"/>
            <a:r>
              <a:rPr lang="hu-HU" sz="3200" dirty="0"/>
              <a:t>a helyi közutak és közterületek fenntartása </a:t>
            </a:r>
          </a:p>
          <a:p>
            <a:pPr lvl="0"/>
            <a:r>
              <a:rPr lang="hu-HU" sz="3200" dirty="0"/>
              <a:t>a helyi tömegközlekedés biztosítása</a:t>
            </a:r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0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>1990-es </a:t>
            </a: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állapot/megyei feladat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középfokú oktatás, a gimnáziumok, szakképző és szakközépiskolák, a kollégiumok működtetése, a művészeti oktatás, </a:t>
            </a:r>
          </a:p>
          <a:p>
            <a:pPr lvl="0"/>
            <a:r>
              <a:rPr lang="hu-HU" sz="3200" dirty="0"/>
              <a:t>pedagógiai szakszolgálat, a nevelési tanácsadás, a logopédiai szolgáltatás, </a:t>
            </a:r>
          </a:p>
          <a:p>
            <a:pPr lvl="0"/>
            <a:r>
              <a:rPr lang="hu-HU" sz="3200" dirty="0"/>
              <a:t>megyei sportszervezési feladatok.</a:t>
            </a:r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93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1"/>
            <a:ext cx="10515600" cy="1219200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2018-as állapot/állami feladattá vált önkormányzati feladatok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a</a:t>
            </a:r>
            <a:r>
              <a:rPr lang="hu-HU" sz="3200" dirty="0" smtClean="0"/>
              <a:t> </a:t>
            </a:r>
            <a:r>
              <a:rPr lang="hu-HU" sz="3200" dirty="0"/>
              <a:t>települési szilárd hulladék összegyűjtése, szállítása és ártalmatlanítása,</a:t>
            </a:r>
          </a:p>
          <a:p>
            <a:pPr lvl="0"/>
            <a:r>
              <a:rPr lang="hu-HU" sz="3200" dirty="0"/>
              <a:t>a</a:t>
            </a:r>
            <a:r>
              <a:rPr lang="hu-HU" sz="3200" dirty="0" smtClean="0"/>
              <a:t> </a:t>
            </a:r>
            <a:r>
              <a:rPr lang="hu-HU" sz="3200" dirty="0"/>
              <a:t>tűzoltást és a műszaki mentés azon önkormányzatok kötelező közszolgáltatási feladata, amelyek hivatásos vagy önkéntes tűzoltósággal rendelkeztek,</a:t>
            </a:r>
          </a:p>
          <a:p>
            <a:pPr lvl="0"/>
            <a:r>
              <a:rPr lang="hu-HU" sz="3200" dirty="0" smtClean="0"/>
              <a:t>általános </a:t>
            </a:r>
            <a:r>
              <a:rPr lang="hu-HU" sz="3200" dirty="0"/>
              <a:t>iskolai oktatás,</a:t>
            </a:r>
          </a:p>
          <a:p>
            <a:pPr lvl="0"/>
            <a:r>
              <a:rPr lang="hu-HU" sz="3200" dirty="0"/>
              <a:t>szociális alapellátás keretében pénzbeli és természetbeni ellátások (pld. ápolási díj, közgyógyellátás, stb.)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8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1"/>
            <a:ext cx="10515600" cy="1219200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2018-as állapot/állami feladattá vált megyei feladatok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középfokú oktatás, a gimnáziumok, szakképző és szakközépiskolák, a kollégiumok működtetése, a művészeti oktatás, </a:t>
            </a:r>
          </a:p>
          <a:p>
            <a:pPr lvl="0"/>
            <a:r>
              <a:rPr lang="hu-HU" sz="3200" dirty="0"/>
              <a:t>pedagógiai szakszolgálat, a nevelési tanácsadás, a logopédiai szolgáltatás, </a:t>
            </a:r>
          </a:p>
          <a:p>
            <a:pPr lvl="0"/>
            <a:r>
              <a:rPr lang="hu-HU" sz="3200" dirty="0"/>
              <a:t>megyei sportszervezési feladatok.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2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1"/>
            <a:ext cx="10515600" cy="1219200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100" b="1" dirty="0" smtClean="0">
                <a:solidFill>
                  <a:schemeClr val="accent6">
                    <a:lumMod val="75000"/>
                  </a:schemeClr>
                </a:solidFill>
              </a:rPr>
              <a:t>Jelentős </a:t>
            </a:r>
            <a:r>
              <a:rPr lang="hu-HU" sz="3100" b="1" dirty="0">
                <a:solidFill>
                  <a:schemeClr val="accent6">
                    <a:lumMod val="75000"/>
                  </a:schemeClr>
                </a:solidFill>
              </a:rPr>
              <a:t>csökkenés a 90-e évekhez képest a jegyzői hatáskörbe tartozó feladatokban, járási hivatalhoz kerültek a jegyzői feladatok </a:t>
            </a:r>
            <a:r>
              <a:rPr lang="hu-HU" sz="3100" b="1" dirty="0" smtClean="0">
                <a:solidFill>
                  <a:schemeClr val="accent6">
                    <a:lumMod val="75000"/>
                  </a:schemeClr>
                </a:solidFill>
              </a:rPr>
              <a:t>közül 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7818" y="1573852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hu-HU" sz="3400" dirty="0" smtClean="0"/>
              <a:t>okmányirodai </a:t>
            </a:r>
            <a:r>
              <a:rPr lang="hu-HU" sz="3400" dirty="0"/>
              <a:t>feladatok (lakcím-nyilvántartás, útlevél-igazgatás, gépjármű-nyilvántartás</a:t>
            </a:r>
            <a:r>
              <a:rPr lang="hu-HU" sz="3400" dirty="0" smtClean="0"/>
              <a:t>),</a:t>
            </a:r>
          </a:p>
          <a:p>
            <a:r>
              <a:rPr lang="hu-HU" sz="3400" dirty="0" smtClean="0"/>
              <a:t>egyes </a:t>
            </a:r>
            <a:r>
              <a:rPr lang="hu-HU" sz="3400" dirty="0"/>
              <a:t>gyám- és gyermekvédelmi ügyek, </a:t>
            </a:r>
          </a:p>
          <a:p>
            <a:r>
              <a:rPr lang="hu-HU" sz="3400" dirty="0" smtClean="0"/>
              <a:t>egyes </a:t>
            </a:r>
            <a:r>
              <a:rPr lang="hu-HU" sz="3400" dirty="0"/>
              <a:t>szociális igazgatási ügyek, </a:t>
            </a:r>
          </a:p>
          <a:p>
            <a:r>
              <a:rPr lang="hu-HU" sz="3400" dirty="0" smtClean="0"/>
              <a:t>családtámogatási </a:t>
            </a:r>
            <a:r>
              <a:rPr lang="hu-HU" sz="3400" dirty="0"/>
              <a:t>ügyek, </a:t>
            </a:r>
          </a:p>
          <a:p>
            <a:r>
              <a:rPr lang="hu-HU" sz="3400" dirty="0" smtClean="0"/>
              <a:t>állampolgársági </a:t>
            </a:r>
            <a:r>
              <a:rPr lang="hu-HU" sz="3400" dirty="0"/>
              <a:t>ügyek, </a:t>
            </a:r>
          </a:p>
          <a:p>
            <a:r>
              <a:rPr lang="hu-HU" sz="3400" dirty="0" smtClean="0"/>
              <a:t>egyéni </a:t>
            </a:r>
            <a:r>
              <a:rPr lang="hu-HU" sz="3400" dirty="0"/>
              <a:t>vállalkozói tevékenység engedélyezése,</a:t>
            </a:r>
          </a:p>
          <a:p>
            <a:r>
              <a:rPr lang="hu-HU" sz="3400" dirty="0" smtClean="0"/>
              <a:t>egyes </a:t>
            </a:r>
            <a:r>
              <a:rPr lang="hu-HU" sz="3400" dirty="0"/>
              <a:t>kommunális típusú ügyek (pl. temetőengedélyezés, piac engedélyezése), </a:t>
            </a:r>
            <a:endParaRPr lang="hu-HU" sz="3400" dirty="0" smtClean="0"/>
          </a:p>
          <a:p>
            <a:r>
              <a:rPr lang="hu-HU" sz="3400" dirty="0" smtClean="0"/>
              <a:t>egyes </a:t>
            </a:r>
            <a:r>
              <a:rPr lang="hu-HU" sz="3400" dirty="0"/>
              <a:t>állat-egészségügyi feladatok, </a:t>
            </a:r>
            <a:endParaRPr lang="hu-HU" sz="3400" dirty="0" smtClean="0"/>
          </a:p>
          <a:p>
            <a:r>
              <a:rPr lang="hu-HU" sz="3400" dirty="0" smtClean="0"/>
              <a:t>szabálysértési </a:t>
            </a:r>
            <a:r>
              <a:rPr lang="hu-HU" sz="3400" dirty="0"/>
              <a:t>feladatok,</a:t>
            </a:r>
          </a:p>
          <a:p>
            <a:r>
              <a:rPr lang="hu-HU" sz="3400" dirty="0" smtClean="0"/>
              <a:t>a </a:t>
            </a:r>
            <a:r>
              <a:rPr lang="hu-HU" sz="3400" dirty="0"/>
              <a:t>helyi védelmi bizottságok vezetése,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7" y="1276666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5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326823"/>
            <a:ext cx="119555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/>
          </a:p>
          <a:p>
            <a:pPr marL="0" indent="0" algn="ctr">
              <a:buNone/>
            </a:pPr>
            <a:r>
              <a:rPr lang="hu-HU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Államilag megszervezett feladatok minősége</a:t>
            </a:r>
          </a:p>
          <a:p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80"/>
          </a:xfrm>
        </p:spPr>
      </p:pic>
    </p:spTree>
    <p:extLst>
      <p:ext uri="{BB962C8B-B14F-4D97-AF65-F5344CB8AC3E}">
        <p14:creationId xmlns:p14="http://schemas.microsoft.com/office/powerpoint/2010/main" val="27642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1798" y="41103"/>
            <a:ext cx="11918731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Helyi önkormányzatok által megszervezett feladatok </a:t>
            </a:r>
            <a:r>
              <a:rPr lang="hu-HU" sz="4000" b="1" dirty="0" smtClean="0">
                <a:solidFill>
                  <a:schemeClr val="accent6">
                    <a:lumMod val="75000"/>
                  </a:schemeClr>
                </a:solidFill>
              </a:rPr>
              <a:t>minősége</a:t>
            </a: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2600" dirty="0" smtClean="0"/>
              <a:t>helyi </a:t>
            </a:r>
            <a:r>
              <a:rPr lang="hu-HU" sz="2600" dirty="0"/>
              <a:t>adottságok</a:t>
            </a:r>
          </a:p>
          <a:p>
            <a:pPr lvl="0"/>
            <a:r>
              <a:rPr lang="hu-HU" sz="2600" dirty="0"/>
              <a:t>jogszabályi környezet</a:t>
            </a:r>
          </a:p>
          <a:p>
            <a:pPr lvl="0"/>
            <a:r>
              <a:rPr lang="hu-HU" sz="2600" dirty="0"/>
              <a:t>feladatok megszervezéséhez szükséges erőforrások</a:t>
            </a:r>
          </a:p>
          <a:p>
            <a:pPr lvl="1"/>
            <a:r>
              <a:rPr lang="hu-HU" sz="2600" dirty="0"/>
              <a:t>pénzügyi források</a:t>
            </a:r>
          </a:p>
          <a:p>
            <a:pPr lvl="1"/>
            <a:r>
              <a:rPr lang="hu-HU" sz="2600" dirty="0"/>
              <a:t>vagyonelemek</a:t>
            </a:r>
          </a:p>
          <a:p>
            <a:pPr lvl="1"/>
            <a:r>
              <a:rPr lang="hu-HU" sz="2600" dirty="0"/>
              <a:t>jogalkotási lehetőség</a:t>
            </a:r>
          </a:p>
          <a:p>
            <a:pPr lvl="0"/>
            <a:r>
              <a:rPr lang="hu-HU" sz="2600" dirty="0"/>
              <a:t>önkormányzat vezetése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1276666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Önkormányzati rendszer sikere</a:t>
            </a:r>
            <a: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helyi adottságokhoz és igényekhez igazodó feladatok megszervezése helyben történik</a:t>
            </a:r>
          </a:p>
          <a:p>
            <a:pPr lvl="0"/>
            <a:r>
              <a:rPr lang="hu-HU" sz="3200" dirty="0"/>
              <a:t>megfelelő jogszabályi környezet </a:t>
            </a:r>
            <a:r>
              <a:rPr lang="hu-HU" sz="3200" dirty="0" smtClean="0"/>
              <a:t>(MÖTV, </a:t>
            </a:r>
            <a:r>
              <a:rPr lang="hu-HU" sz="3200" dirty="0"/>
              <a:t>érdekérvényesítés)</a:t>
            </a:r>
          </a:p>
          <a:p>
            <a:pPr lvl="0"/>
            <a:r>
              <a:rPr lang="hu-HU" sz="3200" dirty="0"/>
              <a:t>erőforrások (finanszírozás, elvonások, pályázati támogatások)</a:t>
            </a:r>
          </a:p>
          <a:p>
            <a:pPr lvl="0"/>
            <a:r>
              <a:rPr lang="hu-HU" sz="3200" dirty="0"/>
              <a:t>helyi közösségek joga, hogy megválassza vezetőit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8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1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Infrastrukturális ellátottság</a:t>
            </a:r>
            <a:br>
              <a:rPr lang="hu-HU" b="1" dirty="0">
                <a:solidFill>
                  <a:schemeClr val="accent6">
                    <a:lumMod val="75000"/>
                  </a:schemeClr>
                </a:solidFill>
              </a:rPr>
            </a:b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4269" y="146155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sz="3200" dirty="0"/>
              <a:t>úthálózat</a:t>
            </a:r>
          </a:p>
          <a:p>
            <a:pPr lvl="0"/>
            <a:r>
              <a:rPr lang="hu-HU" sz="3200" dirty="0"/>
              <a:t>elektromos hálózat</a:t>
            </a:r>
          </a:p>
          <a:p>
            <a:pPr lvl="0"/>
            <a:r>
              <a:rPr lang="hu-HU" sz="3200" dirty="0"/>
              <a:t>vezetékes ivóvíz</a:t>
            </a:r>
          </a:p>
          <a:p>
            <a:pPr lvl="0"/>
            <a:r>
              <a:rPr lang="hu-HU" sz="3200" dirty="0"/>
              <a:t>szennyvízhálózat</a:t>
            </a:r>
          </a:p>
          <a:p>
            <a:pPr lvl="0"/>
            <a:r>
              <a:rPr lang="hu-HU" sz="3200" dirty="0"/>
              <a:t>gázhálózat</a:t>
            </a:r>
          </a:p>
          <a:p>
            <a:pPr lvl="0"/>
            <a:r>
              <a:rPr lang="hu-HU" sz="3200" dirty="0"/>
              <a:t>internet és IT hálózat</a:t>
            </a: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500"/>
            <a:ext cx="12192000" cy="8159262"/>
          </a:xfrm>
        </p:spPr>
      </p:pic>
    </p:spTree>
    <p:extLst>
      <p:ext uri="{BB962C8B-B14F-4D97-AF65-F5344CB8AC3E}">
        <p14:creationId xmlns:p14="http://schemas.microsoft.com/office/powerpoint/2010/main" val="50787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72423" cy="6858000"/>
          </a:xfrm>
        </p:spPr>
      </p:pic>
    </p:spTree>
    <p:extLst>
      <p:ext uri="{BB962C8B-B14F-4D97-AF65-F5344CB8AC3E}">
        <p14:creationId xmlns:p14="http://schemas.microsoft.com/office/powerpoint/2010/main" val="125680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342"/>
            <a:ext cx="12192000" cy="8126342"/>
          </a:xfrm>
        </p:spPr>
      </p:pic>
    </p:spTree>
    <p:extLst>
      <p:ext uri="{BB962C8B-B14F-4D97-AF65-F5344CB8AC3E}">
        <p14:creationId xmlns:p14="http://schemas.microsoft.com/office/powerpoint/2010/main" val="371252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377</Words>
  <Application>Microsoft Office PowerPoint</Application>
  <PresentationFormat>Szélesvásznú</PresentationFormat>
  <Paragraphs>100</Paragraphs>
  <Slides>41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Museo 300</vt:lpstr>
      <vt:lpstr>Office-téma</vt:lpstr>
      <vt:lpstr>Önkormányzatok jövője</vt:lpstr>
      <vt:lpstr> Települések száma </vt:lpstr>
      <vt:lpstr> Jelentős különbségek a települések között </vt:lpstr>
      <vt:lpstr>PowerPoint bemutató</vt:lpstr>
      <vt:lpstr>PowerPoint bemutató</vt:lpstr>
      <vt:lpstr> Infrastrukturális ellátottság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</vt:lpstr>
      <vt:lpstr>PowerPoint bemutató</vt:lpstr>
      <vt:lpstr>PowerPoint bemutató</vt:lpstr>
      <vt:lpstr>Földrajzi elhelyezkedés</vt:lpstr>
      <vt:lpstr>  </vt:lpstr>
      <vt:lpstr>PowerPoint bemutató</vt:lpstr>
      <vt:lpstr>PowerPoint bemutató</vt:lpstr>
      <vt:lpstr>PowerPoint bemutató</vt:lpstr>
      <vt:lpstr>PowerPoint bemutató</vt:lpstr>
      <vt:lpstr>  </vt:lpstr>
      <vt:lpstr> Egyenlő feltételek megteremtése valamennyi állampolgár számára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Feladatok, közszolgáltatások, szolgáltatások  felosztásának elve </vt:lpstr>
      <vt:lpstr> 1990-es állapot/önkormányzati feladat </vt:lpstr>
      <vt:lpstr> 1990-es állapot/megyei feladat </vt:lpstr>
      <vt:lpstr> 2018-as állapot/állami feladattá vált önkormányzati feladatok </vt:lpstr>
      <vt:lpstr> 2018-as állapot/állami feladattá vált megyei feladatok </vt:lpstr>
      <vt:lpstr>  Jelentős csökkenés a 90-e évekhez képest a jegyzői hatáskörbe tartozó feladatokban, járási hivatalhoz kerültek a jegyzői feladatok közül   </vt:lpstr>
      <vt:lpstr>  </vt:lpstr>
      <vt:lpstr> Helyi önkormányzatok által megszervezett feladatok minősége </vt:lpstr>
      <vt:lpstr> Önkormányzati rendszer sikere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Belus Tamas</dc:creator>
  <cp:lastModifiedBy>Nyírbátori Polgármesteri Hivatal</cp:lastModifiedBy>
  <cp:revision>39</cp:revision>
  <dcterms:created xsi:type="dcterms:W3CDTF">2016-03-04T12:43:08Z</dcterms:created>
  <dcterms:modified xsi:type="dcterms:W3CDTF">2018-06-28T19:49:43Z</dcterms:modified>
</cp:coreProperties>
</file>